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3"/>
  </p:notesMasterIdLst>
  <p:sldIdLst>
    <p:sldId id="257" r:id="rId2"/>
  </p:sldIdLst>
  <p:sldSz cx="43891200" cy="32918400"/>
  <p:notesSz cx="9144000" cy="6858000"/>
  <p:defaultTextStyle>
    <a:defPPr>
      <a:defRPr lang="en-US"/>
    </a:defPPr>
    <a:lvl1pPr algn="l" rtl="0" fontAlgn="base">
      <a:spcBef>
        <a:spcPct val="0"/>
      </a:spcBef>
      <a:spcAft>
        <a:spcPct val="0"/>
      </a:spcAft>
      <a:defRPr sz="2300" kern="1200">
        <a:solidFill>
          <a:schemeClr val="tx1"/>
        </a:solidFill>
        <a:latin typeface="Times New Roman" pitchFamily="18" charset="0"/>
        <a:ea typeface="+mn-ea"/>
        <a:cs typeface="Times New Roman" pitchFamily="18" charset="0"/>
      </a:defRPr>
    </a:lvl1pPr>
    <a:lvl2pPr marL="455613" indent="1588" algn="l" rtl="0" fontAlgn="base">
      <a:spcBef>
        <a:spcPct val="0"/>
      </a:spcBef>
      <a:spcAft>
        <a:spcPct val="0"/>
      </a:spcAft>
      <a:defRPr sz="2300" kern="1200">
        <a:solidFill>
          <a:schemeClr val="tx1"/>
        </a:solidFill>
        <a:latin typeface="Times New Roman" pitchFamily="18" charset="0"/>
        <a:ea typeface="+mn-ea"/>
        <a:cs typeface="Times New Roman" pitchFamily="18" charset="0"/>
      </a:defRPr>
    </a:lvl2pPr>
    <a:lvl3pPr marL="912813" indent="1588" algn="l" rtl="0" fontAlgn="base">
      <a:spcBef>
        <a:spcPct val="0"/>
      </a:spcBef>
      <a:spcAft>
        <a:spcPct val="0"/>
      </a:spcAft>
      <a:defRPr sz="2300" kern="1200">
        <a:solidFill>
          <a:schemeClr val="tx1"/>
        </a:solidFill>
        <a:latin typeface="Times New Roman" pitchFamily="18" charset="0"/>
        <a:ea typeface="+mn-ea"/>
        <a:cs typeface="Times New Roman" pitchFamily="18" charset="0"/>
      </a:defRPr>
    </a:lvl3pPr>
    <a:lvl4pPr marL="1370013" indent="1588" algn="l" rtl="0" fontAlgn="base">
      <a:spcBef>
        <a:spcPct val="0"/>
      </a:spcBef>
      <a:spcAft>
        <a:spcPct val="0"/>
      </a:spcAft>
      <a:defRPr sz="2300" kern="1200">
        <a:solidFill>
          <a:schemeClr val="tx1"/>
        </a:solidFill>
        <a:latin typeface="Times New Roman" pitchFamily="18" charset="0"/>
        <a:ea typeface="+mn-ea"/>
        <a:cs typeface="Times New Roman" pitchFamily="18" charset="0"/>
      </a:defRPr>
    </a:lvl4pPr>
    <a:lvl5pPr marL="1827213" indent="1588" algn="l" rtl="0" fontAlgn="base">
      <a:spcBef>
        <a:spcPct val="0"/>
      </a:spcBef>
      <a:spcAft>
        <a:spcPct val="0"/>
      </a:spcAft>
      <a:defRPr sz="23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3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3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3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3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h Eberts" initials="EE" lastIdx="12" clrIdx="0">
    <p:extLst>
      <p:ext uri="{19B8F6BF-5375-455C-9EA6-DF929625EA0E}">
        <p15:presenceInfo xmlns:p15="http://schemas.microsoft.com/office/powerpoint/2012/main" userId="Erich Ebert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F3FC"/>
    <a:srgbClr val="FFFFFF"/>
    <a:srgbClr val="C1ECFB"/>
    <a:srgbClr val="CEEBEE"/>
    <a:srgbClr val="CDE8EF"/>
    <a:srgbClr val="4070AA"/>
    <a:srgbClr val="349C40"/>
    <a:srgbClr val="06CA0F"/>
    <a:srgbClr val="6DA9F9"/>
    <a:srgbClr val="5BB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700" autoAdjust="0"/>
    <p:restoredTop sz="44525" autoAdjust="0"/>
  </p:normalViewPr>
  <p:slideViewPr>
    <p:cSldViewPr>
      <p:cViewPr varScale="1">
        <p:scale>
          <a:sx n="18" d="100"/>
          <a:sy n="18" d="100"/>
        </p:scale>
        <p:origin x="1843" y="106"/>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 Id="rId9"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3-21T23:18:45.706" idx="4">
    <p:pos x="13092" y="8001"/>
    <p:text>why not put in more awesome thermal pictures... especially some with the vue pro r.. and pictuers of the c2!</p:text>
    <p:extLst>
      <p:ext uri="{C676402C-5697-4E1C-873F-D02D1690AC5C}">
        <p15:threadingInfo xmlns:p15="http://schemas.microsoft.com/office/powerpoint/2012/main" timeZoneBias="420"/>
      </p:ext>
    </p:extLst>
  </p:cm>
  <p:cm authorId="1" dt="2017-03-21T23:19:16.956" idx="5">
    <p:pos x="13188" y="8097"/>
    <p:text>these pictures are going to be huuuuge.. you have lots of room!</p:text>
    <p:extLst>
      <p:ext uri="{C676402C-5697-4E1C-873F-D02D1690AC5C}">
        <p15:threadingInfo xmlns:p15="http://schemas.microsoft.com/office/powerpoint/2012/main" timeZoneBias="420"/>
      </p:ext>
    </p:extLst>
  </p:cm>
  <p:cm authorId="1" dt="2017-03-21T23:24:47.896" idx="6">
    <p:pos x="13943" y="1003"/>
    <p:text>here are a couple pictures of an actual highshool student giving his poster on hummigbirds!</p:text>
    <p:extLst>
      <p:ext uri="{C676402C-5697-4E1C-873F-D02D1690AC5C}">
        <p15:threadingInfo xmlns:p15="http://schemas.microsoft.com/office/powerpoint/2012/main" timeZoneBias="420"/>
      </p:ext>
    </p:extLst>
  </p:cm>
  <p:cm authorId="1" dt="2017-03-21T23:25:57.655" idx="7">
    <p:pos x="25550" y="4413"/>
    <p:text>a pctue of students observing the feeder!</p:text>
    <p:extLst>
      <p:ext uri="{C676402C-5697-4E1C-873F-D02D1690AC5C}">
        <p15:threadingInfo xmlns:p15="http://schemas.microsoft.com/office/powerpoint/2012/main" timeZoneBias="420"/>
      </p:ext>
    </p:extLst>
  </p:cm>
  <p:cm authorId="1" dt="2017-03-21T23:28:01.636" idx="8">
    <p:pos x="21634" y="5890"/>
    <p:text>more concise</p:text>
    <p:extLst>
      <p:ext uri="{C676402C-5697-4E1C-873F-D02D1690AC5C}">
        <p15:threadingInfo xmlns:p15="http://schemas.microsoft.com/office/powerpoint/2012/main" timeZoneBias="420"/>
      </p:ext>
    </p:extLst>
  </p:cm>
  <p:cm authorId="1" dt="2017-03-21T23:28:24.495" idx="9">
    <p:pos x="23448" y="6744"/>
    <p:text>talk about summer program?</p:text>
    <p:extLst>
      <p:ext uri="{C676402C-5697-4E1C-873F-D02D1690AC5C}">
        <p15:threadingInfo xmlns:p15="http://schemas.microsoft.com/office/powerpoint/2012/main" timeZoneBias="420"/>
      </p:ext>
    </p:extLst>
  </p:cm>
  <p:cm authorId="1" dt="2017-03-21T23:29:17.733" idx="11">
    <p:pos x="23352" y="14160"/>
    <p:text>so is this a successful inquiry based learning model???</p:text>
    <p:extLst>
      <p:ext uri="{C676402C-5697-4E1C-873F-D02D1690AC5C}">
        <p15:threadingInfo xmlns:p15="http://schemas.microsoft.com/office/powerpoint/2012/main" timeZoneBias="420"/>
      </p:ext>
    </p:extLst>
  </p:cm>
  <p:cm authorId="1" dt="2017-03-21T23:29:36.149" idx="12">
    <p:pos x="24360" y="15192"/>
    <p:text>we probably dont wana say revise (i think i said this originialy but i changed my mind) maybe develop</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prstTxWarp prst="textNoShape">
              <a:avLst/>
            </a:prstTxWarp>
          </a:bodyPr>
          <a:lstStyle>
            <a:lvl1pPr>
              <a:defRPr sz="1200">
                <a:latin typeface="Times New Roman" pitchFamily="1" charset="0"/>
                <a:cs typeface="Times New Roman" pitchFamily="1" charset="0"/>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atin typeface="Times New Roman" pitchFamily="1" charset="0"/>
                <a:cs typeface="Times New Roman" pitchFamily="1" charset="0"/>
              </a:defRPr>
            </a:lvl1pPr>
          </a:lstStyle>
          <a:p>
            <a:pPr>
              <a:defRPr/>
            </a:pPr>
            <a:fld id="{157A4774-3366-40B8-9B04-FE0953BF1655}" type="datetime1">
              <a:rPr lang="en-US"/>
              <a:pPr>
                <a:defRPr/>
              </a:pPr>
              <a:t>1/30/2018</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wrap="square" lIns="91440" tIns="45720" rIns="91440" bIns="45720" numCol="1" anchor="b" anchorCtr="0" compatLnSpc="1">
            <a:prstTxWarp prst="textNoShape">
              <a:avLst/>
            </a:prstTxWarp>
          </a:bodyPr>
          <a:lstStyle>
            <a:lvl1pPr>
              <a:defRPr sz="1200">
                <a:latin typeface="Times New Roman" pitchFamily="1" charset="0"/>
                <a:cs typeface="Times New Roman" pitchFamily="1" charset="0"/>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New Roman" pitchFamily="1" charset="0"/>
                <a:cs typeface="Times New Roman" pitchFamily="1" charset="0"/>
              </a:defRPr>
            </a:lvl1pPr>
          </a:lstStyle>
          <a:p>
            <a:pPr>
              <a:defRPr/>
            </a:pPr>
            <a:fld id="{D9859F4F-C7D0-473A-99BD-5F4DECBDAA6E}" type="slidenum">
              <a:rPr lang="en-US"/>
              <a:pPr>
                <a:defRPr/>
              </a:pPr>
              <a:t>‹#›</a:t>
            </a:fld>
            <a:endParaRPr lang="en-US"/>
          </a:p>
        </p:txBody>
      </p:sp>
    </p:spTree>
    <p:extLst>
      <p:ext uri="{BB962C8B-B14F-4D97-AF65-F5344CB8AC3E}">
        <p14:creationId xmlns:p14="http://schemas.microsoft.com/office/powerpoint/2010/main" val="1616554007"/>
      </p:ext>
    </p:extLst>
  </p:cSld>
  <p:clrMap bg1="lt1" tx1="dk1" bg2="lt2" tx2="dk2" accent1="accent1" accent2="accent2" accent3="accent3" accent4="accent4" accent5="accent5" accent6="accent6" hlink="hlink" folHlink="folHlink"/>
  <p:notesStyle>
    <a:lvl1pPr algn="l" defTabSz="455613" rtl="0" eaLnBrk="0" fontAlgn="base" hangingPunct="0">
      <a:spcBef>
        <a:spcPct val="30000"/>
      </a:spcBef>
      <a:spcAft>
        <a:spcPct val="0"/>
      </a:spcAft>
      <a:defRPr sz="1400" kern="1200">
        <a:solidFill>
          <a:schemeClr val="tx1"/>
        </a:solidFill>
        <a:latin typeface="+mn-lt"/>
        <a:ea typeface="ＭＳ Ｐゴシック" pitchFamily="1" charset="-128"/>
        <a:cs typeface="+mn-cs"/>
      </a:defRPr>
    </a:lvl1pPr>
    <a:lvl2pPr marL="455613" algn="l" defTabSz="455613" rtl="0" eaLnBrk="0" fontAlgn="base" hangingPunct="0">
      <a:spcBef>
        <a:spcPct val="30000"/>
      </a:spcBef>
      <a:spcAft>
        <a:spcPct val="0"/>
      </a:spcAft>
      <a:defRPr sz="1400" kern="1200">
        <a:solidFill>
          <a:schemeClr val="tx1"/>
        </a:solidFill>
        <a:latin typeface="+mn-lt"/>
        <a:ea typeface="ＭＳ Ｐゴシック" pitchFamily="1" charset="-128"/>
        <a:cs typeface="+mn-cs"/>
      </a:defRPr>
    </a:lvl2pPr>
    <a:lvl3pPr marL="912813" algn="l" defTabSz="455613" rtl="0" eaLnBrk="0" fontAlgn="base" hangingPunct="0">
      <a:spcBef>
        <a:spcPct val="30000"/>
      </a:spcBef>
      <a:spcAft>
        <a:spcPct val="0"/>
      </a:spcAft>
      <a:defRPr sz="1400" kern="1200">
        <a:solidFill>
          <a:schemeClr val="tx1"/>
        </a:solidFill>
        <a:latin typeface="+mn-lt"/>
        <a:ea typeface="ＭＳ Ｐゴシック" pitchFamily="1" charset="-128"/>
        <a:cs typeface="+mn-cs"/>
      </a:defRPr>
    </a:lvl3pPr>
    <a:lvl4pPr marL="1370013" algn="l" defTabSz="455613" rtl="0" eaLnBrk="0" fontAlgn="base" hangingPunct="0">
      <a:spcBef>
        <a:spcPct val="30000"/>
      </a:spcBef>
      <a:spcAft>
        <a:spcPct val="0"/>
      </a:spcAft>
      <a:defRPr sz="1400" kern="1200">
        <a:solidFill>
          <a:schemeClr val="tx1"/>
        </a:solidFill>
        <a:latin typeface="+mn-lt"/>
        <a:ea typeface="ＭＳ Ｐゴシック" pitchFamily="1" charset="-128"/>
        <a:cs typeface="+mn-cs"/>
      </a:defRPr>
    </a:lvl4pPr>
    <a:lvl5pPr marL="1827213" algn="l" defTabSz="455613" rtl="0" eaLnBrk="0" fontAlgn="base" hangingPunct="0">
      <a:spcBef>
        <a:spcPct val="30000"/>
      </a:spcBef>
      <a:spcAft>
        <a:spcPct val="0"/>
      </a:spcAft>
      <a:defRPr sz="1400" kern="1200">
        <a:solidFill>
          <a:schemeClr val="tx1"/>
        </a:solidFill>
        <a:latin typeface="+mn-lt"/>
        <a:ea typeface="ＭＳ Ｐゴシック" pitchFamily="1" charset="-128"/>
        <a:cs typeface="+mn-cs"/>
      </a:defRPr>
    </a:lvl5pPr>
    <a:lvl6pPr marL="2285342" algn="l" defTabSz="457067" rtl="0" eaLnBrk="1" latinLnBrk="0" hangingPunct="1">
      <a:defRPr sz="1400" kern="1200">
        <a:solidFill>
          <a:schemeClr val="tx1"/>
        </a:solidFill>
        <a:latin typeface="+mn-lt"/>
        <a:ea typeface="+mn-ea"/>
        <a:cs typeface="+mn-cs"/>
      </a:defRPr>
    </a:lvl6pPr>
    <a:lvl7pPr marL="2742414" algn="l" defTabSz="457067" rtl="0" eaLnBrk="1" latinLnBrk="0" hangingPunct="1">
      <a:defRPr sz="1400" kern="1200">
        <a:solidFill>
          <a:schemeClr val="tx1"/>
        </a:solidFill>
        <a:latin typeface="+mn-lt"/>
        <a:ea typeface="+mn-ea"/>
        <a:cs typeface="+mn-cs"/>
      </a:defRPr>
    </a:lvl7pPr>
    <a:lvl8pPr marL="3199480" algn="l" defTabSz="457067" rtl="0" eaLnBrk="1" latinLnBrk="0" hangingPunct="1">
      <a:defRPr sz="1400" kern="1200">
        <a:solidFill>
          <a:schemeClr val="tx1"/>
        </a:solidFill>
        <a:latin typeface="+mn-lt"/>
        <a:ea typeface="+mn-ea"/>
        <a:cs typeface="+mn-cs"/>
      </a:defRPr>
    </a:lvl8pPr>
    <a:lvl9pPr marL="3656552" algn="l" defTabSz="457067"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a:lstStyle/>
          <a:p>
            <a:pPr eaLnBrk="1" hangingPunct="1">
              <a:spcBef>
                <a:spcPct val="0"/>
              </a:spcBef>
            </a:pPr>
            <a:endParaRPr lang="en-US" dirty="0">
              <a:ea typeface="ＭＳ Ｐゴシック" pitchFamily="34" charset="-128"/>
            </a:endParaRPr>
          </a:p>
        </p:txBody>
      </p:sp>
      <p:sp>
        <p:nvSpPr>
          <p:cNvPr id="4100" name="Slide Number Placeholder 3"/>
          <p:cNvSpPr>
            <a:spLocks noGrp="1"/>
          </p:cNvSpPr>
          <p:nvPr>
            <p:ph type="sldNum" sz="quarter" idx="5"/>
          </p:nvPr>
        </p:nvSpPr>
        <p:spPr bwMode="auto">
          <a:noFill/>
          <a:ln>
            <a:miter lim="800000"/>
            <a:headEnd/>
            <a:tailEnd/>
          </a:ln>
        </p:spPr>
        <p:txBody>
          <a:bodyPr/>
          <a:lstStyle/>
          <a:p>
            <a:fld id="{C95A10A1-43BE-446B-AFA7-E9B949AEE291}" type="slidenum">
              <a:rPr lang="en-US" smtClean="0">
                <a:latin typeface="Times New Roman" pitchFamily="18" charset="0"/>
                <a:cs typeface="Times New Roman" pitchFamily="18" charset="0"/>
              </a:rPr>
              <a:pPr/>
              <a:t>1</a:t>
            </a:fld>
            <a:endParaRPr lang="en-US">
              <a:latin typeface="Times New Roman" pitchFamily="18" charset="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67"/>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41529" indent="0" algn="ctr">
              <a:buNone/>
              <a:defRPr>
                <a:solidFill>
                  <a:schemeClr val="tx1">
                    <a:tint val="75000"/>
                  </a:schemeClr>
                </a:solidFill>
              </a:defRPr>
            </a:lvl2pPr>
            <a:lvl3pPr marL="4283067" indent="0" algn="ctr">
              <a:buNone/>
              <a:defRPr>
                <a:solidFill>
                  <a:schemeClr val="tx1">
                    <a:tint val="75000"/>
                  </a:schemeClr>
                </a:solidFill>
              </a:defRPr>
            </a:lvl3pPr>
            <a:lvl4pPr marL="6424610" indent="0" algn="ctr">
              <a:buNone/>
              <a:defRPr>
                <a:solidFill>
                  <a:schemeClr val="tx1">
                    <a:tint val="75000"/>
                  </a:schemeClr>
                </a:solidFill>
              </a:defRPr>
            </a:lvl4pPr>
            <a:lvl5pPr marL="8566139" indent="0" algn="ctr">
              <a:buNone/>
              <a:defRPr>
                <a:solidFill>
                  <a:schemeClr val="tx1">
                    <a:tint val="75000"/>
                  </a:schemeClr>
                </a:solidFill>
              </a:defRPr>
            </a:lvl5pPr>
            <a:lvl6pPr marL="10707668" indent="0" algn="ctr">
              <a:buNone/>
              <a:defRPr>
                <a:solidFill>
                  <a:schemeClr val="tx1">
                    <a:tint val="75000"/>
                  </a:schemeClr>
                </a:solidFill>
              </a:defRPr>
            </a:lvl6pPr>
            <a:lvl7pPr marL="12849211" indent="0" algn="ctr">
              <a:buNone/>
              <a:defRPr>
                <a:solidFill>
                  <a:schemeClr val="tx1">
                    <a:tint val="75000"/>
                  </a:schemeClr>
                </a:solidFill>
              </a:defRPr>
            </a:lvl7pPr>
            <a:lvl8pPr marL="14990749" indent="0" algn="ctr">
              <a:buNone/>
              <a:defRPr>
                <a:solidFill>
                  <a:schemeClr val="tx1">
                    <a:tint val="75000"/>
                  </a:schemeClr>
                </a:solidFill>
              </a:defRPr>
            </a:lvl8pPr>
            <a:lvl9pPr marL="171322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A73F9A-4A7F-4906-8E6A-BA321904348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FA66A5-E334-44FB-BFCC-711B0BD49BD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9" y="5974087"/>
            <a:ext cx="47404018" cy="12733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7" y="5974087"/>
            <a:ext cx="141480542" cy="12733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1B3496-95A3-45D6-9257-48C09D60C13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67FD02-AB99-4FC8-B5B8-8349A8E9ED5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7"/>
            <a:ext cx="37307520" cy="6537960"/>
          </a:xfrm>
        </p:spPr>
        <p:txBody>
          <a:bodyPr anchor="t"/>
          <a:lstStyle>
            <a:lvl1pPr algn="l">
              <a:defRPr sz="187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400">
                <a:solidFill>
                  <a:schemeClr val="tx1">
                    <a:tint val="75000"/>
                  </a:schemeClr>
                </a:solidFill>
              </a:defRPr>
            </a:lvl1pPr>
            <a:lvl2pPr marL="2141529" indent="0">
              <a:buNone/>
              <a:defRPr sz="8400">
                <a:solidFill>
                  <a:schemeClr val="tx1">
                    <a:tint val="75000"/>
                  </a:schemeClr>
                </a:solidFill>
              </a:defRPr>
            </a:lvl2pPr>
            <a:lvl3pPr marL="4283067" indent="0">
              <a:buNone/>
              <a:defRPr sz="7500">
                <a:solidFill>
                  <a:schemeClr val="tx1">
                    <a:tint val="75000"/>
                  </a:schemeClr>
                </a:solidFill>
              </a:defRPr>
            </a:lvl3pPr>
            <a:lvl4pPr marL="6424610" indent="0">
              <a:buNone/>
              <a:defRPr sz="6600">
                <a:solidFill>
                  <a:schemeClr val="tx1">
                    <a:tint val="75000"/>
                  </a:schemeClr>
                </a:solidFill>
              </a:defRPr>
            </a:lvl4pPr>
            <a:lvl5pPr marL="8566139" indent="0">
              <a:buNone/>
              <a:defRPr sz="6600">
                <a:solidFill>
                  <a:schemeClr val="tx1">
                    <a:tint val="75000"/>
                  </a:schemeClr>
                </a:solidFill>
              </a:defRPr>
            </a:lvl5pPr>
            <a:lvl6pPr marL="10707668" indent="0">
              <a:buNone/>
              <a:defRPr sz="6600">
                <a:solidFill>
                  <a:schemeClr val="tx1">
                    <a:tint val="75000"/>
                  </a:schemeClr>
                </a:solidFill>
              </a:defRPr>
            </a:lvl6pPr>
            <a:lvl7pPr marL="12849211" indent="0">
              <a:buNone/>
              <a:defRPr sz="6600">
                <a:solidFill>
                  <a:schemeClr val="tx1">
                    <a:tint val="75000"/>
                  </a:schemeClr>
                </a:solidFill>
              </a:defRPr>
            </a:lvl7pPr>
            <a:lvl8pPr marL="14990749" indent="0">
              <a:buNone/>
              <a:defRPr sz="6600">
                <a:solidFill>
                  <a:schemeClr val="tx1">
                    <a:tint val="75000"/>
                  </a:schemeClr>
                </a:solidFill>
              </a:defRPr>
            </a:lvl8pPr>
            <a:lvl9pPr marL="17132278" indent="0">
              <a:buNone/>
              <a:defRPr sz="6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8F2414-7E98-4DE2-9D6C-01422BF07EA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30842" y="34823400"/>
            <a:ext cx="94442280" cy="98480880"/>
          </a:xfrm>
        </p:spPr>
        <p:txBody>
          <a:bodyPr/>
          <a:lstStyle>
            <a:lvl1pPr>
              <a:defRPr sz="13100"/>
            </a:lvl1pPr>
            <a:lvl2pPr>
              <a:defRPr sz="11200"/>
            </a:lvl2pPr>
            <a:lvl3pPr>
              <a:defRPr sz="940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34823400"/>
            <a:ext cx="94442280" cy="98480880"/>
          </a:xfrm>
        </p:spPr>
        <p:txBody>
          <a:bodyPr/>
          <a:lstStyle>
            <a:lvl1pPr>
              <a:defRPr sz="13100"/>
            </a:lvl1pPr>
            <a:lvl2pPr>
              <a:defRPr sz="11200"/>
            </a:lvl2pPr>
            <a:lvl3pPr>
              <a:defRPr sz="940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25C648-18DB-4332-85E4-8789F54D0AA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3"/>
            <a:ext cx="19392902" cy="3070857"/>
          </a:xfrm>
        </p:spPr>
        <p:txBody>
          <a:bodyPr anchor="b"/>
          <a:lstStyle>
            <a:lvl1pPr marL="0" indent="0">
              <a:buNone/>
              <a:defRPr sz="11200" b="1"/>
            </a:lvl1pPr>
            <a:lvl2pPr marL="2141529" indent="0">
              <a:buNone/>
              <a:defRPr sz="9400" b="1"/>
            </a:lvl2pPr>
            <a:lvl3pPr marL="4283067" indent="0">
              <a:buNone/>
              <a:defRPr sz="8400" b="1"/>
            </a:lvl3pPr>
            <a:lvl4pPr marL="6424610" indent="0">
              <a:buNone/>
              <a:defRPr sz="7500" b="1"/>
            </a:lvl4pPr>
            <a:lvl5pPr marL="8566139" indent="0">
              <a:buNone/>
              <a:defRPr sz="7500" b="1"/>
            </a:lvl5pPr>
            <a:lvl6pPr marL="10707668" indent="0">
              <a:buNone/>
              <a:defRPr sz="7500" b="1"/>
            </a:lvl6pPr>
            <a:lvl7pPr marL="12849211" indent="0">
              <a:buNone/>
              <a:defRPr sz="7500" b="1"/>
            </a:lvl7pPr>
            <a:lvl8pPr marL="14990749" indent="0">
              <a:buNone/>
              <a:defRPr sz="7500" b="1"/>
            </a:lvl8pPr>
            <a:lvl9pPr marL="17132278" indent="0">
              <a:buNone/>
              <a:defRPr sz="75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3"/>
          </a:xfrm>
        </p:spPr>
        <p:txBody>
          <a:bodyPr/>
          <a:lstStyle>
            <a:lvl1pPr>
              <a:defRPr sz="11200"/>
            </a:lvl1pPr>
            <a:lvl2pPr>
              <a:defRPr sz="9400"/>
            </a:lvl2pPr>
            <a:lvl3pPr>
              <a:defRPr sz="8400"/>
            </a:lvl3pPr>
            <a:lvl4pPr>
              <a:defRPr sz="7500"/>
            </a:lvl4pPr>
            <a:lvl5pPr>
              <a:defRPr sz="7500"/>
            </a:lvl5pPr>
            <a:lvl6pPr>
              <a:defRPr sz="7500"/>
            </a:lvl6pPr>
            <a:lvl7pPr>
              <a:defRPr sz="7500"/>
            </a:lvl7pPr>
            <a:lvl8pPr>
              <a:defRPr sz="7500"/>
            </a:lvl8pPr>
            <a:lvl9pPr>
              <a:defRPr sz="7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3"/>
            <a:ext cx="19400520" cy="3070857"/>
          </a:xfrm>
        </p:spPr>
        <p:txBody>
          <a:bodyPr anchor="b"/>
          <a:lstStyle>
            <a:lvl1pPr marL="0" indent="0">
              <a:buNone/>
              <a:defRPr sz="11200" b="1"/>
            </a:lvl1pPr>
            <a:lvl2pPr marL="2141529" indent="0">
              <a:buNone/>
              <a:defRPr sz="9400" b="1"/>
            </a:lvl2pPr>
            <a:lvl3pPr marL="4283067" indent="0">
              <a:buNone/>
              <a:defRPr sz="8400" b="1"/>
            </a:lvl3pPr>
            <a:lvl4pPr marL="6424610" indent="0">
              <a:buNone/>
              <a:defRPr sz="7500" b="1"/>
            </a:lvl4pPr>
            <a:lvl5pPr marL="8566139" indent="0">
              <a:buNone/>
              <a:defRPr sz="7500" b="1"/>
            </a:lvl5pPr>
            <a:lvl6pPr marL="10707668" indent="0">
              <a:buNone/>
              <a:defRPr sz="7500" b="1"/>
            </a:lvl6pPr>
            <a:lvl7pPr marL="12849211" indent="0">
              <a:buNone/>
              <a:defRPr sz="7500" b="1"/>
            </a:lvl7pPr>
            <a:lvl8pPr marL="14990749" indent="0">
              <a:buNone/>
              <a:defRPr sz="7500" b="1"/>
            </a:lvl8pPr>
            <a:lvl9pPr marL="17132278" indent="0">
              <a:buNone/>
              <a:defRPr sz="75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3"/>
          </a:xfrm>
        </p:spPr>
        <p:txBody>
          <a:bodyPr/>
          <a:lstStyle>
            <a:lvl1pPr>
              <a:defRPr sz="11200"/>
            </a:lvl1pPr>
            <a:lvl2pPr>
              <a:defRPr sz="9400"/>
            </a:lvl2pPr>
            <a:lvl3pPr>
              <a:defRPr sz="8400"/>
            </a:lvl3pPr>
            <a:lvl4pPr>
              <a:defRPr sz="7500"/>
            </a:lvl4pPr>
            <a:lvl5pPr>
              <a:defRPr sz="7500"/>
            </a:lvl5pPr>
            <a:lvl6pPr>
              <a:defRPr sz="7500"/>
            </a:lvl6pPr>
            <a:lvl7pPr>
              <a:defRPr sz="7500"/>
            </a:lvl7pPr>
            <a:lvl8pPr>
              <a:defRPr sz="7500"/>
            </a:lvl8pPr>
            <a:lvl9pPr>
              <a:defRPr sz="7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CAC6BB0-2B72-4A70-8160-A703F55684D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888D0C3-CD08-4C29-9E5D-143773FABFB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54A8F53-FECB-48D8-910F-AF440DF39B4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310640"/>
            <a:ext cx="14439902" cy="5577840"/>
          </a:xfrm>
        </p:spPr>
        <p:txBody>
          <a:bodyPr anchor="b"/>
          <a:lstStyle>
            <a:lvl1pPr algn="l">
              <a:defRPr sz="94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000"/>
            </a:lvl1pPr>
            <a:lvl2pPr>
              <a:defRPr sz="13100"/>
            </a:lvl2pPr>
            <a:lvl3pPr>
              <a:defRPr sz="11200"/>
            </a:lvl3pPr>
            <a:lvl4pPr>
              <a:defRPr sz="9400"/>
            </a:lvl4pPr>
            <a:lvl5pPr>
              <a:defRPr sz="9400"/>
            </a:lvl5pPr>
            <a:lvl6pPr>
              <a:defRPr sz="9400"/>
            </a:lvl6pPr>
            <a:lvl7pPr>
              <a:defRPr sz="9400"/>
            </a:lvl7pPr>
            <a:lvl8pPr>
              <a:defRPr sz="9400"/>
            </a:lvl8pPr>
            <a:lvl9pPr>
              <a:defRPr sz="9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7" y="6888483"/>
            <a:ext cx="14439902" cy="22517102"/>
          </a:xfrm>
        </p:spPr>
        <p:txBody>
          <a:bodyPr/>
          <a:lstStyle>
            <a:lvl1pPr marL="0" indent="0">
              <a:buNone/>
              <a:defRPr sz="6600"/>
            </a:lvl1pPr>
            <a:lvl2pPr marL="2141529" indent="0">
              <a:buNone/>
              <a:defRPr sz="5600"/>
            </a:lvl2pPr>
            <a:lvl3pPr marL="4283067" indent="0">
              <a:buNone/>
              <a:defRPr sz="4700"/>
            </a:lvl3pPr>
            <a:lvl4pPr marL="6424610" indent="0">
              <a:buNone/>
              <a:defRPr sz="4200"/>
            </a:lvl4pPr>
            <a:lvl5pPr marL="8566139" indent="0">
              <a:buNone/>
              <a:defRPr sz="4200"/>
            </a:lvl5pPr>
            <a:lvl6pPr marL="10707668" indent="0">
              <a:buNone/>
              <a:defRPr sz="4200"/>
            </a:lvl6pPr>
            <a:lvl7pPr marL="12849211" indent="0">
              <a:buNone/>
              <a:defRPr sz="4200"/>
            </a:lvl7pPr>
            <a:lvl8pPr marL="14990749" indent="0">
              <a:buNone/>
              <a:defRPr sz="4200"/>
            </a:lvl8pPr>
            <a:lvl9pPr marL="17132278" indent="0">
              <a:buNone/>
              <a:defRPr sz="4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3511B7-7906-4DF9-8615-F6B86C36F1C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4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000"/>
            </a:lvl1pPr>
            <a:lvl2pPr marL="2141529" indent="0">
              <a:buNone/>
              <a:defRPr sz="13100"/>
            </a:lvl2pPr>
            <a:lvl3pPr marL="4283067" indent="0">
              <a:buNone/>
              <a:defRPr sz="11200"/>
            </a:lvl3pPr>
            <a:lvl4pPr marL="6424610" indent="0">
              <a:buNone/>
              <a:defRPr sz="9400"/>
            </a:lvl4pPr>
            <a:lvl5pPr marL="8566139" indent="0">
              <a:buNone/>
              <a:defRPr sz="9400"/>
            </a:lvl5pPr>
            <a:lvl6pPr marL="10707668" indent="0">
              <a:buNone/>
              <a:defRPr sz="9400"/>
            </a:lvl6pPr>
            <a:lvl7pPr marL="12849211" indent="0">
              <a:buNone/>
              <a:defRPr sz="9400"/>
            </a:lvl7pPr>
            <a:lvl8pPr marL="14990749" indent="0">
              <a:buNone/>
              <a:defRPr sz="9400"/>
            </a:lvl8pPr>
            <a:lvl9pPr marL="17132278" indent="0">
              <a:buNone/>
              <a:defRPr sz="9400"/>
            </a:lvl9pPr>
          </a:lstStyle>
          <a:p>
            <a:pPr lvl="0"/>
            <a:endParaRPr lang="en-US" noProof="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600"/>
            </a:lvl1pPr>
            <a:lvl2pPr marL="2141529" indent="0">
              <a:buNone/>
              <a:defRPr sz="5600"/>
            </a:lvl2pPr>
            <a:lvl3pPr marL="4283067" indent="0">
              <a:buNone/>
              <a:defRPr sz="4700"/>
            </a:lvl3pPr>
            <a:lvl4pPr marL="6424610" indent="0">
              <a:buNone/>
              <a:defRPr sz="4200"/>
            </a:lvl4pPr>
            <a:lvl5pPr marL="8566139" indent="0">
              <a:buNone/>
              <a:defRPr sz="4200"/>
            </a:lvl5pPr>
            <a:lvl6pPr marL="10707668" indent="0">
              <a:buNone/>
              <a:defRPr sz="4200"/>
            </a:lvl6pPr>
            <a:lvl7pPr marL="12849211" indent="0">
              <a:buNone/>
              <a:defRPr sz="4200"/>
            </a:lvl7pPr>
            <a:lvl8pPr marL="14990749" indent="0">
              <a:buNone/>
              <a:defRPr sz="4200"/>
            </a:lvl8pPr>
            <a:lvl9pPr marL="17132278" indent="0">
              <a:buNone/>
              <a:defRPr sz="4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892F06-44F6-45DA-905B-046BAD4D539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alpha val="5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w="9525">
            <a:noFill/>
            <a:miter lim="800000"/>
            <a:headEnd/>
            <a:tailEnd/>
          </a:ln>
        </p:spPr>
        <p:txBody>
          <a:bodyPr vert="horz" wrap="square" lIns="428310" tIns="214160" rIns="428310" bIns="21416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2193925" y="7681913"/>
            <a:ext cx="39503350" cy="21723350"/>
          </a:xfrm>
          <a:prstGeom prst="rect">
            <a:avLst/>
          </a:prstGeom>
          <a:noFill/>
          <a:ln w="9525">
            <a:noFill/>
            <a:miter lim="800000"/>
            <a:headEnd/>
            <a:tailEnd/>
          </a:ln>
        </p:spPr>
        <p:txBody>
          <a:bodyPr vert="horz" wrap="square" lIns="428310" tIns="214160" rIns="428310" bIns="21416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lIns="428310" tIns="214160" rIns="428310" bIns="214160" rtlCol="0" anchor="ctr"/>
          <a:lstStyle>
            <a:lvl1pPr algn="l">
              <a:defRPr sz="5600">
                <a:solidFill>
                  <a:schemeClr val="tx1">
                    <a:tint val="75000"/>
                  </a:schemeClr>
                </a:solidFill>
                <a:latin typeface="Times New Roman" pitchFamily="1" charset="0"/>
                <a:cs typeface="Times New Roman" pitchFamily="1" charset="0"/>
              </a:defRPr>
            </a:lvl1pPr>
          </a:lstStyle>
          <a:p>
            <a:pPr>
              <a:defRPr/>
            </a:pPr>
            <a:endParaRPr lang="en-US"/>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lIns="428310" tIns="214160" rIns="428310" bIns="214160" rtlCol="0" anchor="ctr"/>
          <a:lstStyle>
            <a:lvl1pPr algn="ctr">
              <a:defRPr sz="5600">
                <a:solidFill>
                  <a:schemeClr val="tx1">
                    <a:tint val="75000"/>
                  </a:schemeClr>
                </a:solidFill>
                <a:latin typeface="Times New Roman" pitchFamily="1" charset="0"/>
                <a:cs typeface="Times New Roman" pitchFamily="1" charset="0"/>
              </a:defRPr>
            </a:lvl1pPr>
          </a:lstStyle>
          <a:p>
            <a:pPr>
              <a:defRPr/>
            </a:pPr>
            <a:endParaRPr lang="en-US"/>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lIns="428310" tIns="214160" rIns="428310" bIns="214160" rtlCol="0" anchor="ctr"/>
          <a:lstStyle>
            <a:lvl1pPr algn="r">
              <a:defRPr sz="5600">
                <a:solidFill>
                  <a:schemeClr val="tx1">
                    <a:tint val="75000"/>
                  </a:schemeClr>
                </a:solidFill>
                <a:latin typeface="Times New Roman" pitchFamily="1" charset="0"/>
                <a:cs typeface="Times New Roman" pitchFamily="1" charset="0"/>
              </a:defRPr>
            </a:lvl1pPr>
          </a:lstStyle>
          <a:p>
            <a:pPr>
              <a:defRPr/>
            </a:pPr>
            <a:fld id="{A7B6CC37-77FC-4D1E-ACB9-F9EBF23271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281488" rtl="0" eaLnBrk="0" fontAlgn="base" hangingPunct="0">
        <a:spcBef>
          <a:spcPct val="0"/>
        </a:spcBef>
        <a:spcAft>
          <a:spcPct val="0"/>
        </a:spcAft>
        <a:defRPr sz="20600" kern="1200">
          <a:solidFill>
            <a:schemeClr val="tx1"/>
          </a:solidFill>
          <a:latin typeface="+mj-lt"/>
          <a:ea typeface="+mj-ea"/>
          <a:cs typeface="+mj-cs"/>
        </a:defRPr>
      </a:lvl1pPr>
      <a:lvl2pPr algn="ctr" defTabSz="4281488" rtl="0" eaLnBrk="0" fontAlgn="base" hangingPunct="0">
        <a:spcBef>
          <a:spcPct val="0"/>
        </a:spcBef>
        <a:spcAft>
          <a:spcPct val="0"/>
        </a:spcAft>
        <a:defRPr sz="20600">
          <a:solidFill>
            <a:schemeClr val="tx1"/>
          </a:solidFill>
          <a:latin typeface="Calibri" pitchFamily="-65" charset="0"/>
        </a:defRPr>
      </a:lvl2pPr>
      <a:lvl3pPr algn="ctr" defTabSz="4281488" rtl="0" eaLnBrk="0" fontAlgn="base" hangingPunct="0">
        <a:spcBef>
          <a:spcPct val="0"/>
        </a:spcBef>
        <a:spcAft>
          <a:spcPct val="0"/>
        </a:spcAft>
        <a:defRPr sz="20600">
          <a:solidFill>
            <a:schemeClr val="tx1"/>
          </a:solidFill>
          <a:latin typeface="Calibri" pitchFamily="-65" charset="0"/>
        </a:defRPr>
      </a:lvl3pPr>
      <a:lvl4pPr algn="ctr" defTabSz="4281488" rtl="0" eaLnBrk="0" fontAlgn="base" hangingPunct="0">
        <a:spcBef>
          <a:spcPct val="0"/>
        </a:spcBef>
        <a:spcAft>
          <a:spcPct val="0"/>
        </a:spcAft>
        <a:defRPr sz="20600">
          <a:solidFill>
            <a:schemeClr val="tx1"/>
          </a:solidFill>
          <a:latin typeface="Calibri" pitchFamily="-65" charset="0"/>
        </a:defRPr>
      </a:lvl4pPr>
      <a:lvl5pPr algn="ctr" defTabSz="4281488" rtl="0" eaLnBrk="0" fontAlgn="base" hangingPunct="0">
        <a:spcBef>
          <a:spcPct val="0"/>
        </a:spcBef>
        <a:spcAft>
          <a:spcPct val="0"/>
        </a:spcAft>
        <a:defRPr sz="20600">
          <a:solidFill>
            <a:schemeClr val="tx1"/>
          </a:solidFill>
          <a:latin typeface="Calibri" pitchFamily="-65" charset="0"/>
        </a:defRPr>
      </a:lvl5pPr>
      <a:lvl6pPr marL="457200" algn="ctr" defTabSz="4281488" rtl="0" fontAlgn="base">
        <a:spcBef>
          <a:spcPct val="0"/>
        </a:spcBef>
        <a:spcAft>
          <a:spcPct val="0"/>
        </a:spcAft>
        <a:defRPr sz="20600">
          <a:solidFill>
            <a:schemeClr val="tx1"/>
          </a:solidFill>
          <a:latin typeface="Calibri" pitchFamily="-65" charset="0"/>
        </a:defRPr>
      </a:lvl6pPr>
      <a:lvl7pPr marL="914400" algn="ctr" defTabSz="4281488" rtl="0" fontAlgn="base">
        <a:spcBef>
          <a:spcPct val="0"/>
        </a:spcBef>
        <a:spcAft>
          <a:spcPct val="0"/>
        </a:spcAft>
        <a:defRPr sz="20600">
          <a:solidFill>
            <a:schemeClr val="tx1"/>
          </a:solidFill>
          <a:latin typeface="Calibri" pitchFamily="-65" charset="0"/>
        </a:defRPr>
      </a:lvl7pPr>
      <a:lvl8pPr marL="1371600" algn="ctr" defTabSz="4281488" rtl="0" fontAlgn="base">
        <a:spcBef>
          <a:spcPct val="0"/>
        </a:spcBef>
        <a:spcAft>
          <a:spcPct val="0"/>
        </a:spcAft>
        <a:defRPr sz="20600">
          <a:solidFill>
            <a:schemeClr val="tx1"/>
          </a:solidFill>
          <a:latin typeface="Calibri" pitchFamily="-65" charset="0"/>
        </a:defRPr>
      </a:lvl8pPr>
      <a:lvl9pPr marL="1828800" algn="ctr" defTabSz="4281488" rtl="0" fontAlgn="base">
        <a:spcBef>
          <a:spcPct val="0"/>
        </a:spcBef>
        <a:spcAft>
          <a:spcPct val="0"/>
        </a:spcAft>
        <a:defRPr sz="20600">
          <a:solidFill>
            <a:schemeClr val="tx1"/>
          </a:solidFill>
          <a:latin typeface="Calibri" pitchFamily="-65" charset="0"/>
        </a:defRPr>
      </a:lvl9pPr>
    </p:titleStyle>
    <p:bodyStyle>
      <a:lvl1pPr marL="1604963" indent="-1604963" algn="l" defTabSz="4281488" rtl="0" eaLnBrk="0" fontAlgn="base" hangingPunct="0">
        <a:spcBef>
          <a:spcPct val="20000"/>
        </a:spcBef>
        <a:spcAft>
          <a:spcPct val="0"/>
        </a:spcAft>
        <a:buFont typeface="Arial" charset="0"/>
        <a:buChar char="•"/>
        <a:defRPr sz="15000" kern="1200">
          <a:solidFill>
            <a:schemeClr val="tx1"/>
          </a:solidFill>
          <a:latin typeface="+mn-lt"/>
          <a:ea typeface="+mn-ea"/>
          <a:cs typeface="+mn-cs"/>
        </a:defRPr>
      </a:lvl1pPr>
      <a:lvl2pPr marL="3479800" indent="-1338263" algn="l" defTabSz="4281488" rtl="0" eaLnBrk="0" fontAlgn="base" hangingPunct="0">
        <a:spcBef>
          <a:spcPct val="20000"/>
        </a:spcBef>
        <a:spcAft>
          <a:spcPct val="0"/>
        </a:spcAft>
        <a:buFont typeface="Arial" charset="0"/>
        <a:buChar char="–"/>
        <a:defRPr sz="13100" kern="1200">
          <a:solidFill>
            <a:schemeClr val="tx1"/>
          </a:solidFill>
          <a:latin typeface="+mn-lt"/>
          <a:ea typeface="+mn-ea"/>
          <a:cs typeface="+mn-cs"/>
        </a:defRPr>
      </a:lvl2pPr>
      <a:lvl3pPr marL="5353050" indent="-1069975" algn="l" defTabSz="4281488" rtl="0" eaLnBrk="0" fontAlgn="base" hangingPunct="0">
        <a:spcBef>
          <a:spcPct val="20000"/>
        </a:spcBef>
        <a:spcAft>
          <a:spcPct val="0"/>
        </a:spcAft>
        <a:buFont typeface="Arial" charset="0"/>
        <a:buChar char="•"/>
        <a:defRPr sz="11200" kern="1200">
          <a:solidFill>
            <a:schemeClr val="tx1"/>
          </a:solidFill>
          <a:latin typeface="+mn-lt"/>
          <a:ea typeface="+mn-ea"/>
          <a:cs typeface="+mn-cs"/>
        </a:defRPr>
      </a:lvl3pPr>
      <a:lvl4pPr marL="7494588" indent="-1069975" algn="l" defTabSz="4281488" rtl="0" eaLnBrk="0" fontAlgn="base" hangingPunct="0">
        <a:spcBef>
          <a:spcPct val="20000"/>
        </a:spcBef>
        <a:spcAft>
          <a:spcPct val="0"/>
        </a:spcAft>
        <a:buFont typeface="Arial" charset="0"/>
        <a:buChar char="–"/>
        <a:defRPr sz="9400" kern="1200">
          <a:solidFill>
            <a:schemeClr val="tx1"/>
          </a:solidFill>
          <a:latin typeface="+mn-lt"/>
          <a:ea typeface="+mn-ea"/>
          <a:cs typeface="+mn-cs"/>
        </a:defRPr>
      </a:lvl4pPr>
      <a:lvl5pPr marL="9636125" indent="-1069975" algn="l" defTabSz="4281488" rtl="0" eaLnBrk="0" fontAlgn="base" hangingPunct="0">
        <a:spcBef>
          <a:spcPct val="20000"/>
        </a:spcBef>
        <a:spcAft>
          <a:spcPct val="0"/>
        </a:spcAft>
        <a:buFont typeface="Arial" charset="0"/>
        <a:buChar char="»"/>
        <a:defRPr sz="9400" kern="1200">
          <a:solidFill>
            <a:schemeClr val="tx1"/>
          </a:solidFill>
          <a:latin typeface="+mn-lt"/>
          <a:ea typeface="+mn-ea"/>
          <a:cs typeface="+mn-cs"/>
        </a:defRPr>
      </a:lvl5pPr>
      <a:lvl6pPr marL="11778444" indent="-1070776" algn="l" defTabSz="4283067" rtl="0" eaLnBrk="1" latinLnBrk="0" hangingPunct="1">
        <a:spcBef>
          <a:spcPct val="20000"/>
        </a:spcBef>
        <a:buFont typeface="Arial" pitchFamily="34" charset="0"/>
        <a:buChar char="•"/>
        <a:defRPr sz="9400" kern="1200">
          <a:solidFill>
            <a:schemeClr val="tx1"/>
          </a:solidFill>
          <a:latin typeface="+mn-lt"/>
          <a:ea typeface="+mn-ea"/>
          <a:cs typeface="+mn-cs"/>
        </a:defRPr>
      </a:lvl6pPr>
      <a:lvl7pPr marL="13919973" indent="-1070776" algn="l" defTabSz="4283067" rtl="0" eaLnBrk="1" latinLnBrk="0" hangingPunct="1">
        <a:spcBef>
          <a:spcPct val="20000"/>
        </a:spcBef>
        <a:buFont typeface="Arial" pitchFamily="34" charset="0"/>
        <a:buChar char="•"/>
        <a:defRPr sz="9400" kern="1200">
          <a:solidFill>
            <a:schemeClr val="tx1"/>
          </a:solidFill>
          <a:latin typeface="+mn-lt"/>
          <a:ea typeface="+mn-ea"/>
          <a:cs typeface="+mn-cs"/>
        </a:defRPr>
      </a:lvl7pPr>
      <a:lvl8pPr marL="16061521" indent="-1070776" algn="l" defTabSz="4283067" rtl="0" eaLnBrk="1" latinLnBrk="0" hangingPunct="1">
        <a:spcBef>
          <a:spcPct val="20000"/>
        </a:spcBef>
        <a:buFont typeface="Arial" pitchFamily="34" charset="0"/>
        <a:buChar char="•"/>
        <a:defRPr sz="9400" kern="1200">
          <a:solidFill>
            <a:schemeClr val="tx1"/>
          </a:solidFill>
          <a:latin typeface="+mn-lt"/>
          <a:ea typeface="+mn-ea"/>
          <a:cs typeface="+mn-cs"/>
        </a:defRPr>
      </a:lvl8pPr>
      <a:lvl9pPr marL="18203054" indent="-1070776" algn="l" defTabSz="4283067" rtl="0" eaLnBrk="1" latinLnBrk="0" hangingPunct="1">
        <a:spcBef>
          <a:spcPct val="20000"/>
        </a:spcBef>
        <a:buFont typeface="Arial" pitchFamily="34" charset="0"/>
        <a:buChar char="•"/>
        <a:defRPr sz="9400" kern="1200">
          <a:solidFill>
            <a:schemeClr val="tx1"/>
          </a:solidFill>
          <a:latin typeface="+mn-lt"/>
          <a:ea typeface="+mn-ea"/>
          <a:cs typeface="+mn-cs"/>
        </a:defRPr>
      </a:lvl9pPr>
    </p:bodyStyle>
    <p:otherStyle>
      <a:defPPr>
        <a:defRPr lang="en-US"/>
      </a:defPPr>
      <a:lvl1pPr marL="0" algn="l" defTabSz="4283067" rtl="0" eaLnBrk="1" latinLnBrk="0" hangingPunct="1">
        <a:defRPr sz="8400" kern="1200">
          <a:solidFill>
            <a:schemeClr val="tx1"/>
          </a:solidFill>
          <a:latin typeface="+mn-lt"/>
          <a:ea typeface="+mn-ea"/>
          <a:cs typeface="+mn-cs"/>
        </a:defRPr>
      </a:lvl1pPr>
      <a:lvl2pPr marL="2141529" algn="l" defTabSz="4283067" rtl="0" eaLnBrk="1" latinLnBrk="0" hangingPunct="1">
        <a:defRPr sz="8400" kern="1200">
          <a:solidFill>
            <a:schemeClr val="tx1"/>
          </a:solidFill>
          <a:latin typeface="+mn-lt"/>
          <a:ea typeface="+mn-ea"/>
          <a:cs typeface="+mn-cs"/>
        </a:defRPr>
      </a:lvl2pPr>
      <a:lvl3pPr marL="4283067" algn="l" defTabSz="4283067" rtl="0" eaLnBrk="1" latinLnBrk="0" hangingPunct="1">
        <a:defRPr sz="8400" kern="1200">
          <a:solidFill>
            <a:schemeClr val="tx1"/>
          </a:solidFill>
          <a:latin typeface="+mn-lt"/>
          <a:ea typeface="+mn-ea"/>
          <a:cs typeface="+mn-cs"/>
        </a:defRPr>
      </a:lvl3pPr>
      <a:lvl4pPr marL="6424610" algn="l" defTabSz="4283067" rtl="0" eaLnBrk="1" latinLnBrk="0" hangingPunct="1">
        <a:defRPr sz="8400" kern="1200">
          <a:solidFill>
            <a:schemeClr val="tx1"/>
          </a:solidFill>
          <a:latin typeface="+mn-lt"/>
          <a:ea typeface="+mn-ea"/>
          <a:cs typeface="+mn-cs"/>
        </a:defRPr>
      </a:lvl4pPr>
      <a:lvl5pPr marL="8566139" algn="l" defTabSz="4283067" rtl="0" eaLnBrk="1" latinLnBrk="0" hangingPunct="1">
        <a:defRPr sz="8400" kern="1200">
          <a:solidFill>
            <a:schemeClr val="tx1"/>
          </a:solidFill>
          <a:latin typeface="+mn-lt"/>
          <a:ea typeface="+mn-ea"/>
          <a:cs typeface="+mn-cs"/>
        </a:defRPr>
      </a:lvl5pPr>
      <a:lvl6pPr marL="10707668" algn="l" defTabSz="4283067" rtl="0" eaLnBrk="1" latinLnBrk="0" hangingPunct="1">
        <a:defRPr sz="8400" kern="1200">
          <a:solidFill>
            <a:schemeClr val="tx1"/>
          </a:solidFill>
          <a:latin typeface="+mn-lt"/>
          <a:ea typeface="+mn-ea"/>
          <a:cs typeface="+mn-cs"/>
        </a:defRPr>
      </a:lvl6pPr>
      <a:lvl7pPr marL="12849211" algn="l" defTabSz="4283067" rtl="0" eaLnBrk="1" latinLnBrk="0" hangingPunct="1">
        <a:defRPr sz="8400" kern="1200">
          <a:solidFill>
            <a:schemeClr val="tx1"/>
          </a:solidFill>
          <a:latin typeface="+mn-lt"/>
          <a:ea typeface="+mn-ea"/>
          <a:cs typeface="+mn-cs"/>
        </a:defRPr>
      </a:lvl7pPr>
      <a:lvl8pPr marL="14990749" algn="l" defTabSz="4283067" rtl="0" eaLnBrk="1" latinLnBrk="0" hangingPunct="1">
        <a:defRPr sz="8400" kern="1200">
          <a:solidFill>
            <a:schemeClr val="tx1"/>
          </a:solidFill>
          <a:latin typeface="+mn-lt"/>
          <a:ea typeface="+mn-ea"/>
          <a:cs typeface="+mn-cs"/>
        </a:defRPr>
      </a:lvl8pPr>
      <a:lvl9pPr marL="17132278" algn="l" defTabSz="4283067" rtl="0" eaLnBrk="1" latinLnBrk="0" hangingPunct="1">
        <a:defRPr sz="8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comments" Target="../comments/comment1.xml"/><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69000"/>
          </a:schemeClr>
        </a:solidFill>
        <a:effectLst/>
      </p:bgPr>
    </p:bg>
    <p:spTree>
      <p:nvGrpSpPr>
        <p:cNvPr id="1" name=""/>
        <p:cNvGrpSpPr/>
        <p:nvPr/>
      </p:nvGrpSpPr>
      <p:grpSpPr>
        <a:xfrm>
          <a:off x="0" y="0"/>
          <a:ext cx="0" cy="0"/>
          <a:chOff x="0" y="0"/>
          <a:chExt cx="0" cy="0"/>
        </a:xfrm>
      </p:grpSpPr>
      <p:sp>
        <p:nvSpPr>
          <p:cNvPr id="52" name="Rounded Rectangle 101"/>
          <p:cNvSpPr/>
          <p:nvPr/>
        </p:nvSpPr>
        <p:spPr>
          <a:xfrm>
            <a:off x="15163800" y="5188589"/>
            <a:ext cx="13563601" cy="27422102"/>
          </a:xfrm>
          <a:prstGeom prst="roundRect">
            <a:avLst>
              <a:gd name="adj" fmla="val 2726"/>
            </a:avLst>
          </a:prstGeom>
          <a:solidFill>
            <a:srgbClr val="D8F3FC">
              <a:alpha val="85000"/>
            </a:srgb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lIns="91418" tIns="45704" rIns="91418" bIns="45704" anchor="ctr"/>
          <a:lstStyle/>
          <a:p>
            <a:pPr algn="just">
              <a:defRPr/>
            </a:pPr>
            <a:endParaRPr lang="en-US" sz="3600" dirty="0">
              <a:effectLst>
                <a:outerShdw blurRad="38100" dist="38100" dir="2700000" algn="tl">
                  <a:srgbClr val="000000">
                    <a:alpha val="43137"/>
                  </a:srgbClr>
                </a:outerShdw>
              </a:effectLst>
              <a:latin typeface="+mj-lt"/>
            </a:endParaRPr>
          </a:p>
        </p:txBody>
      </p:sp>
      <p:sp>
        <p:nvSpPr>
          <p:cNvPr id="21" name="Rounded Rectangle 20"/>
          <p:cNvSpPr/>
          <p:nvPr/>
        </p:nvSpPr>
        <p:spPr>
          <a:xfrm>
            <a:off x="746760" y="5115298"/>
            <a:ext cx="13350240" cy="27422102"/>
          </a:xfrm>
          <a:prstGeom prst="roundRect">
            <a:avLst>
              <a:gd name="adj" fmla="val 2726"/>
            </a:avLst>
          </a:prstGeom>
          <a:solidFill>
            <a:srgbClr val="D8F3FC">
              <a:alpha val="85000"/>
            </a:srgb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lIns="91418" tIns="45704" rIns="91418" bIns="45704" anchor="ctr"/>
          <a:lstStyle/>
          <a:p>
            <a:pPr algn="just">
              <a:defRPr/>
            </a:pPr>
            <a:endParaRPr lang="en-US" sz="3600" dirty="0">
              <a:effectLst>
                <a:outerShdw blurRad="38100" dist="38100" dir="2700000" algn="tl">
                  <a:srgbClr val="000000">
                    <a:alpha val="43137"/>
                  </a:srgbClr>
                </a:outerShdw>
              </a:effectLst>
              <a:latin typeface="+mj-lt"/>
            </a:endParaRPr>
          </a:p>
        </p:txBody>
      </p:sp>
      <p:sp>
        <p:nvSpPr>
          <p:cNvPr id="32" name="AutoShape 27"/>
          <p:cNvSpPr>
            <a:spLocks noChangeArrowheads="1"/>
          </p:cNvSpPr>
          <p:nvPr/>
        </p:nvSpPr>
        <p:spPr bwMode="auto">
          <a:xfrm>
            <a:off x="594360" y="533400"/>
            <a:ext cx="42702480" cy="4114800"/>
          </a:xfrm>
          <a:prstGeom prst="roundRect">
            <a:avLst>
              <a:gd name="adj" fmla="val 7434"/>
            </a:avLst>
          </a:prstGeom>
          <a:solidFill>
            <a:schemeClr val="accent1">
              <a:alpha val="93000"/>
            </a:schemeClr>
          </a:solidFill>
          <a:ln w="9525">
            <a:solidFill>
              <a:schemeClr val="tx1"/>
            </a:solidFill>
            <a:round/>
            <a:headEnd/>
            <a:tailEnd/>
          </a:ln>
        </p:spPr>
        <p:txBody>
          <a:bodyPr wrap="none" lIns="91418" tIns="45704" rIns="91418" bIns="45704" anchor="ctr"/>
          <a:lstStyle/>
          <a:p>
            <a:pPr algn="ctr">
              <a:defRPr/>
            </a:pPr>
            <a:endParaRPr lang="en-US" sz="7200" b="1" dirty="0">
              <a:solidFill>
                <a:schemeClr val="accent3">
                  <a:lumMod val="50000"/>
                </a:schemeClr>
              </a:solidFill>
              <a:effectLst>
                <a:outerShdw blurRad="38100" dist="38100" dir="2700000" algn="tl">
                  <a:srgbClr val="000000">
                    <a:alpha val="43137"/>
                  </a:srgbClr>
                </a:outerShdw>
              </a:effectLst>
              <a:latin typeface="+mj-lt"/>
              <a:cs typeface="Times New Roman" pitchFamily="1" charset="0"/>
            </a:endParaRPr>
          </a:p>
        </p:txBody>
      </p:sp>
      <p:sp>
        <p:nvSpPr>
          <p:cNvPr id="2065" name="Rectangle 13"/>
          <p:cNvSpPr>
            <a:spLocks noGrp="1" noChangeArrowheads="1"/>
          </p:cNvSpPr>
          <p:nvPr>
            <p:ph type="title"/>
          </p:nvPr>
        </p:nvSpPr>
        <p:spPr>
          <a:xfrm>
            <a:off x="4525577" y="881656"/>
            <a:ext cx="34869823" cy="3494488"/>
          </a:xfrm>
          <a:prstGeom prst="roundRect">
            <a:avLst/>
          </a:prstGeom>
          <a:solidFill>
            <a:schemeClr val="bg1"/>
          </a:solidFill>
          <a:effectLst/>
        </p:spPr>
        <p:txBody>
          <a:bodyPr/>
          <a:lstStyle/>
          <a:p>
            <a:pPr eaLnBrk="1" hangingPunct="1"/>
            <a:r>
              <a:rPr lang="en-US" sz="8000" b="1" dirty="0"/>
              <a:t>INTEGRATION OF HUMMINGBIRD RESEARCH INTO PUBLIC SCHOOL SCIENCE</a:t>
            </a:r>
            <a:br>
              <a:rPr lang="en-US" sz="8800" b="1" dirty="0"/>
            </a:br>
            <a:r>
              <a:rPr lang="en-US" sz="6000" b="1" dirty="0"/>
              <a:t>Kaitlyn Yee, Melissa </a:t>
            </a:r>
            <a:r>
              <a:rPr lang="en-US" sz="6000" b="1" dirty="0" err="1"/>
              <a:t>Morado</a:t>
            </a:r>
            <a:r>
              <a:rPr lang="en-US" sz="6000" b="1" dirty="0"/>
              <a:t>; E. Eberts, Dr. P. Auger, Dr. M. </a:t>
            </a:r>
            <a:r>
              <a:rPr lang="en-US" sz="6000" b="1" dirty="0" err="1"/>
              <a:t>Romolini</a:t>
            </a:r>
            <a:r>
              <a:rPr lang="en-US" sz="6000" b="1" dirty="0"/>
              <a:t>, Dr. E. Strauss</a:t>
            </a:r>
            <a:br>
              <a:rPr lang="en-US" sz="6000" b="1" dirty="0"/>
            </a:br>
            <a:r>
              <a:rPr lang="en-US" sz="6000" b="1" dirty="0"/>
              <a:t>Center For Urban Resilience | Loyola Marymount University | Spring 2017</a:t>
            </a:r>
            <a:endParaRPr lang="en-US" sz="5400" b="1" dirty="0"/>
          </a:p>
        </p:txBody>
      </p:sp>
      <p:sp>
        <p:nvSpPr>
          <p:cNvPr id="1030" name="Rectangle 6"/>
          <p:cNvSpPr>
            <a:spLocks noChangeArrowheads="1"/>
          </p:cNvSpPr>
          <p:nvPr/>
        </p:nvSpPr>
        <p:spPr bwMode="auto">
          <a:xfrm>
            <a:off x="0" y="-223138"/>
            <a:ext cx="184731" cy="44627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
            <a:endParaRPr lang="en-US">
              <a:latin typeface="+mj-lt"/>
            </a:endParaRPr>
          </a:p>
        </p:txBody>
      </p:sp>
      <p:sp>
        <p:nvSpPr>
          <p:cNvPr id="42" name="TextBox 41"/>
          <p:cNvSpPr txBox="1"/>
          <p:nvPr/>
        </p:nvSpPr>
        <p:spPr>
          <a:xfrm>
            <a:off x="853441" y="6555161"/>
            <a:ext cx="13014959" cy="758990"/>
          </a:xfrm>
          <a:prstGeom prst="rect">
            <a:avLst/>
          </a:prstGeom>
          <a:noFill/>
        </p:spPr>
        <p:txBody>
          <a:bodyPr wrap="square">
            <a:spAutoFit/>
          </a:bodyPr>
          <a:lstStyle/>
          <a:p>
            <a:pPr marL="236538" indent="-236538" algn="just">
              <a:lnSpc>
                <a:spcPct val="114000"/>
              </a:lnSpc>
              <a:buFont typeface="Arial"/>
              <a:buChar char="•"/>
            </a:pPr>
            <a:endParaRPr lang="en-US" sz="3800" dirty="0">
              <a:latin typeface="+mj-lt"/>
            </a:endParaRPr>
          </a:p>
        </p:txBody>
      </p:sp>
      <p:sp>
        <p:nvSpPr>
          <p:cNvPr id="18" name="Rectangle 17"/>
          <p:cNvSpPr>
            <a:spLocks noChangeArrowheads="1"/>
          </p:cNvSpPr>
          <p:nvPr/>
        </p:nvSpPr>
        <p:spPr bwMode="auto">
          <a:xfrm>
            <a:off x="16135350" y="20197699"/>
            <a:ext cx="11620500" cy="967665"/>
          </a:xfrm>
          <a:prstGeom prst="roundRect">
            <a:avLst/>
          </a:prstGeom>
          <a:solidFill>
            <a:srgbClr val="349C40">
              <a:alpha val="70000"/>
            </a:srgbClr>
          </a:solidFill>
          <a:ln w="9525">
            <a:solidFill>
              <a:schemeClr val="tx1"/>
            </a:solidFill>
            <a:miter lim="800000"/>
            <a:headEnd/>
            <a:tailEnd/>
          </a:ln>
        </p:spPr>
        <p:txBody>
          <a:bodyPr wrap="none" lIns="171450" tIns="85725" rIns="171450" bIns="85725" anchor="ctr"/>
          <a:lstStyle/>
          <a:p>
            <a:pPr algn="ctr" defTabSz="4703763">
              <a:defRPr/>
            </a:pPr>
            <a:r>
              <a:rPr lang="en-US" sz="5400" b="1" dirty="0">
                <a:solidFill>
                  <a:schemeClr val="bg1"/>
                </a:solidFill>
                <a:effectLst>
                  <a:outerShdw blurRad="38100" dist="38100" dir="2700000" algn="tl">
                    <a:srgbClr val="000000">
                      <a:alpha val="43137"/>
                    </a:srgbClr>
                  </a:outerShdw>
                </a:effectLst>
                <a:latin typeface="+mj-lt"/>
              </a:rPr>
              <a:t>Methods</a:t>
            </a:r>
          </a:p>
        </p:txBody>
      </p:sp>
      <p:sp>
        <p:nvSpPr>
          <p:cNvPr id="4" name="Rectangle 3"/>
          <p:cNvSpPr/>
          <p:nvPr/>
        </p:nvSpPr>
        <p:spPr>
          <a:xfrm>
            <a:off x="15513967" y="8752531"/>
            <a:ext cx="12992101" cy="646331"/>
          </a:xfrm>
          <a:prstGeom prst="rect">
            <a:avLst/>
          </a:prstGeom>
        </p:spPr>
        <p:txBody>
          <a:bodyPr wrap="square">
            <a:spAutoFit/>
          </a:bodyPr>
          <a:lstStyle/>
          <a:p>
            <a:pPr marL="182880" lvl="0" indent="-182880" algn="just" fontAlgn="auto">
              <a:spcBef>
                <a:spcPct val="20000"/>
              </a:spcBef>
              <a:spcAft>
                <a:spcPts val="0"/>
              </a:spcAft>
              <a:buClr>
                <a:srgbClr val="0070C0"/>
              </a:buClr>
              <a:buSzPct val="85000"/>
              <a:buFont typeface="Arial" pitchFamily="34" charset="0"/>
              <a:buChar char="•"/>
            </a:pPr>
            <a:endParaRPr lang="en-US" sz="3600" dirty="0">
              <a:latin typeface="Arial"/>
              <a:cs typeface="+mn-cs"/>
            </a:endParaRPr>
          </a:p>
        </p:txBody>
      </p:sp>
      <p:sp>
        <p:nvSpPr>
          <p:cNvPr id="74" name="Rectangle 17"/>
          <p:cNvSpPr>
            <a:spLocks noChangeArrowheads="1"/>
          </p:cNvSpPr>
          <p:nvPr/>
        </p:nvSpPr>
        <p:spPr bwMode="auto">
          <a:xfrm>
            <a:off x="16218942" y="5467214"/>
            <a:ext cx="11620500" cy="967665"/>
          </a:xfrm>
          <a:prstGeom prst="roundRect">
            <a:avLst/>
          </a:prstGeom>
          <a:solidFill>
            <a:srgbClr val="349C40">
              <a:alpha val="70000"/>
            </a:srgbClr>
          </a:solidFill>
          <a:ln w="9525">
            <a:solidFill>
              <a:schemeClr val="tx1"/>
            </a:solidFill>
            <a:miter lim="800000"/>
            <a:headEnd/>
            <a:tailEnd/>
          </a:ln>
        </p:spPr>
        <p:txBody>
          <a:bodyPr wrap="none" lIns="171450" tIns="85725" rIns="171450" bIns="85725" anchor="ctr"/>
          <a:lstStyle/>
          <a:p>
            <a:pPr algn="ctr" defTabSz="4703763">
              <a:defRPr/>
            </a:pPr>
            <a:r>
              <a:rPr lang="en-US" sz="5400" b="1" dirty="0">
                <a:solidFill>
                  <a:schemeClr val="bg1"/>
                </a:solidFill>
                <a:effectLst>
                  <a:outerShdw blurRad="38100" dist="38100" dir="2700000" algn="tl">
                    <a:srgbClr val="000000">
                      <a:alpha val="43137"/>
                    </a:srgbClr>
                  </a:outerShdw>
                </a:effectLst>
                <a:latin typeface="+mj-lt"/>
              </a:rPr>
              <a:t>Pictures </a:t>
            </a:r>
          </a:p>
        </p:txBody>
      </p:sp>
      <p:sp>
        <p:nvSpPr>
          <p:cNvPr id="93" name="AutoShape 5" descr="Displaying photo 1.JPG"/>
          <p:cNvSpPr>
            <a:spLocks noChangeAspect="1" noChangeArrowheads="1"/>
          </p:cNvSpPr>
          <p:nvPr/>
        </p:nvSpPr>
        <p:spPr bwMode="auto">
          <a:xfrm>
            <a:off x="-16650980" y="-67909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just"/>
            <a:endParaRPr lang="en-US"/>
          </a:p>
        </p:txBody>
      </p:sp>
      <p:sp>
        <p:nvSpPr>
          <p:cNvPr id="94" name="AutoShape 7" descr="Displaying photo 2.JPG"/>
          <p:cNvSpPr>
            <a:spLocks noChangeAspect="1" noChangeArrowheads="1"/>
          </p:cNvSpPr>
          <p:nvPr/>
        </p:nvSpPr>
        <p:spPr bwMode="auto">
          <a:xfrm>
            <a:off x="-16498580" y="-52669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just"/>
            <a:endParaRPr lang="en-US"/>
          </a:p>
        </p:txBody>
      </p:sp>
      <p:sp>
        <p:nvSpPr>
          <p:cNvPr id="102" name="Rounded Rectangle 101"/>
          <p:cNvSpPr/>
          <p:nvPr/>
        </p:nvSpPr>
        <p:spPr>
          <a:xfrm>
            <a:off x="29794200" y="5115298"/>
            <a:ext cx="13258800" cy="27422102"/>
          </a:xfrm>
          <a:prstGeom prst="roundRect">
            <a:avLst>
              <a:gd name="adj" fmla="val 2726"/>
            </a:avLst>
          </a:prstGeom>
          <a:solidFill>
            <a:srgbClr val="D8F3FC">
              <a:alpha val="85000"/>
            </a:srgb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lIns="91418" tIns="45704" rIns="91418" bIns="45704" anchor="ctr"/>
          <a:lstStyle/>
          <a:p>
            <a:pPr algn="just">
              <a:defRPr/>
            </a:pPr>
            <a:endParaRPr lang="en-US" sz="3600" dirty="0">
              <a:effectLst>
                <a:outerShdw blurRad="38100" dist="38100" dir="2700000" algn="tl">
                  <a:srgbClr val="000000">
                    <a:alpha val="43137"/>
                  </a:srgbClr>
                </a:outerShdw>
              </a:effectLst>
              <a:latin typeface="+mj-lt"/>
            </a:endParaRPr>
          </a:p>
        </p:txBody>
      </p:sp>
      <p:sp>
        <p:nvSpPr>
          <p:cNvPr id="103" name="Rectangle 17"/>
          <p:cNvSpPr>
            <a:spLocks noChangeArrowheads="1"/>
          </p:cNvSpPr>
          <p:nvPr/>
        </p:nvSpPr>
        <p:spPr bwMode="auto">
          <a:xfrm>
            <a:off x="30822900" y="5486400"/>
            <a:ext cx="11620500" cy="967665"/>
          </a:xfrm>
          <a:prstGeom prst="roundRect">
            <a:avLst/>
          </a:prstGeom>
          <a:solidFill>
            <a:srgbClr val="349C40">
              <a:alpha val="70000"/>
            </a:srgbClr>
          </a:solidFill>
          <a:ln w="9525">
            <a:solidFill>
              <a:schemeClr val="tx1"/>
            </a:solidFill>
            <a:miter lim="800000"/>
            <a:headEnd/>
            <a:tailEnd/>
          </a:ln>
        </p:spPr>
        <p:txBody>
          <a:bodyPr wrap="none" lIns="171450" tIns="85725" rIns="171450" bIns="85725" anchor="ctr"/>
          <a:lstStyle/>
          <a:p>
            <a:pPr algn="ctr" defTabSz="4703763">
              <a:defRPr/>
            </a:pPr>
            <a:r>
              <a:rPr lang="en-US" sz="5400" b="1" dirty="0">
                <a:solidFill>
                  <a:schemeClr val="bg1"/>
                </a:solidFill>
                <a:effectLst>
                  <a:outerShdw blurRad="38100" dist="38100" dir="2700000" algn="tl">
                    <a:srgbClr val="000000">
                      <a:alpha val="43137"/>
                    </a:srgbClr>
                  </a:outerShdw>
                </a:effectLst>
                <a:latin typeface="+mj-lt"/>
              </a:rPr>
              <a:t>Results</a:t>
            </a:r>
          </a:p>
        </p:txBody>
      </p:sp>
      <p:sp>
        <p:nvSpPr>
          <p:cNvPr id="104" name="Rectangle 17"/>
          <p:cNvSpPr>
            <a:spLocks noChangeArrowheads="1"/>
          </p:cNvSpPr>
          <p:nvPr/>
        </p:nvSpPr>
        <p:spPr bwMode="auto">
          <a:xfrm>
            <a:off x="30613350" y="17358451"/>
            <a:ext cx="11620500" cy="967665"/>
          </a:xfrm>
          <a:prstGeom prst="roundRect">
            <a:avLst/>
          </a:prstGeom>
          <a:solidFill>
            <a:srgbClr val="349C40">
              <a:alpha val="70000"/>
            </a:srgbClr>
          </a:solidFill>
          <a:ln w="9525">
            <a:solidFill>
              <a:schemeClr val="tx1"/>
            </a:solidFill>
            <a:miter lim="800000"/>
            <a:headEnd/>
            <a:tailEnd/>
          </a:ln>
        </p:spPr>
        <p:txBody>
          <a:bodyPr wrap="none" lIns="171450" tIns="85725" rIns="171450" bIns="85725" anchor="ctr"/>
          <a:lstStyle/>
          <a:p>
            <a:pPr algn="ctr" defTabSz="4703763">
              <a:defRPr/>
            </a:pPr>
            <a:r>
              <a:rPr lang="en-US" sz="5400" b="1" dirty="0">
                <a:solidFill>
                  <a:schemeClr val="bg1"/>
                </a:solidFill>
                <a:effectLst>
                  <a:outerShdw blurRad="38100" dist="38100" dir="2700000" algn="tl">
                    <a:srgbClr val="000000">
                      <a:alpha val="43137"/>
                    </a:srgbClr>
                  </a:outerShdw>
                </a:effectLst>
                <a:latin typeface="+mj-lt"/>
              </a:rPr>
              <a:t>Discussion</a:t>
            </a:r>
          </a:p>
        </p:txBody>
      </p:sp>
      <p:sp>
        <p:nvSpPr>
          <p:cNvPr id="105" name="Rectangle 17"/>
          <p:cNvSpPr>
            <a:spLocks noChangeArrowheads="1"/>
          </p:cNvSpPr>
          <p:nvPr/>
        </p:nvSpPr>
        <p:spPr bwMode="auto">
          <a:xfrm>
            <a:off x="30688530" y="27062761"/>
            <a:ext cx="11620500" cy="967665"/>
          </a:xfrm>
          <a:prstGeom prst="roundRect">
            <a:avLst/>
          </a:prstGeom>
          <a:solidFill>
            <a:srgbClr val="349C40">
              <a:alpha val="70000"/>
            </a:srgbClr>
          </a:solidFill>
          <a:ln w="9525">
            <a:solidFill>
              <a:schemeClr val="tx1"/>
            </a:solidFill>
            <a:miter lim="800000"/>
            <a:headEnd/>
            <a:tailEnd/>
          </a:ln>
        </p:spPr>
        <p:txBody>
          <a:bodyPr wrap="none" lIns="171450" tIns="85725" rIns="171450" bIns="85725" anchor="ctr"/>
          <a:lstStyle/>
          <a:p>
            <a:pPr algn="ctr" defTabSz="4703763">
              <a:defRPr/>
            </a:pPr>
            <a:r>
              <a:rPr lang="en-US" sz="5400" b="1" dirty="0">
                <a:solidFill>
                  <a:schemeClr val="bg1"/>
                </a:solidFill>
                <a:effectLst>
                  <a:outerShdw blurRad="38100" dist="38100" dir="2700000" algn="tl">
                    <a:srgbClr val="000000">
                      <a:alpha val="43137"/>
                    </a:srgbClr>
                  </a:outerShdw>
                </a:effectLst>
                <a:latin typeface="+mj-lt"/>
              </a:rPr>
              <a:t>Acknowledgements</a:t>
            </a:r>
          </a:p>
        </p:txBody>
      </p:sp>
      <p:sp>
        <p:nvSpPr>
          <p:cNvPr id="45" name="Rectangle 44"/>
          <p:cNvSpPr/>
          <p:nvPr/>
        </p:nvSpPr>
        <p:spPr>
          <a:xfrm>
            <a:off x="1154810" y="6719324"/>
            <a:ext cx="12488419" cy="9448740"/>
          </a:xfrm>
          <a:prstGeom prst="rect">
            <a:avLst/>
          </a:prstGeom>
          <a:noFill/>
          <a:ln>
            <a:noFill/>
          </a:ln>
        </p:spPr>
        <p:txBody>
          <a:bodyPr wrap="square">
            <a:spAutoFit/>
          </a:bodyPr>
          <a:lstStyle/>
          <a:p>
            <a:pPr algn="just"/>
            <a:r>
              <a:rPr lang="en-US" sz="3200" dirty="0">
                <a:latin typeface="+mn-lt"/>
              </a:rPr>
              <a:t>Hummingbirds are beautiful, acrobatic and mysterious </a:t>
            </a:r>
            <a:r>
              <a:rPr lang="en-US" sz="3200" dirty="0" err="1">
                <a:latin typeface="+mn-lt"/>
              </a:rPr>
              <a:t>synanthropes</a:t>
            </a:r>
            <a:r>
              <a:rPr lang="en-US" sz="3200" dirty="0">
                <a:latin typeface="+mn-lt"/>
              </a:rPr>
              <a:t> in urban ecosystems, providing important benefits to humans such as pollination, </a:t>
            </a:r>
            <a:r>
              <a:rPr lang="en-US" sz="3200" dirty="0" err="1">
                <a:latin typeface="+mn-lt"/>
              </a:rPr>
              <a:t>insectivory</a:t>
            </a:r>
            <a:r>
              <a:rPr lang="en-US" sz="3200" dirty="0">
                <a:latin typeface="+mn-lt"/>
              </a:rPr>
              <a:t>, and </a:t>
            </a:r>
            <a:r>
              <a:rPr lang="en-US" sz="3200" dirty="0" err="1">
                <a:latin typeface="+mn-lt"/>
              </a:rPr>
              <a:t>biophilia</a:t>
            </a:r>
            <a:r>
              <a:rPr lang="en-US" sz="3200" dirty="0">
                <a:latin typeface="+mn-lt"/>
              </a:rPr>
              <a:t>. However, environmental factors that affect behaviors that lead to such services are largely unknown, and could be altered by urbanization and climate change. Though their extremely high metabolism can make detailed observations of hummingbird behavior difficult, simple and low-cost methodologies, such as remote monitoring equipment deployed at feeders and nests, allow students at all levels of education to closely observe hummingbirds directly from their school sites. Through a partnership between the </a:t>
            </a:r>
            <a:r>
              <a:rPr lang="en-US" sz="3200" i="1" dirty="0">
                <a:latin typeface="+mn-lt"/>
              </a:rPr>
              <a:t>Center for Urban Resilience</a:t>
            </a:r>
            <a:r>
              <a:rPr lang="en-US" sz="3200" dirty="0">
                <a:latin typeface="+mn-lt"/>
              </a:rPr>
              <a:t> (</a:t>
            </a:r>
            <a:r>
              <a:rPr lang="en-US" sz="3200" i="1" dirty="0" err="1">
                <a:latin typeface="+mn-lt"/>
              </a:rPr>
              <a:t>CURes</a:t>
            </a:r>
            <a:r>
              <a:rPr lang="en-US" sz="3200" dirty="0">
                <a:latin typeface="+mn-lt"/>
              </a:rPr>
              <a:t>) and the </a:t>
            </a:r>
            <a:r>
              <a:rPr lang="en-US" sz="3200" i="1" dirty="0">
                <a:latin typeface="+mn-lt"/>
              </a:rPr>
              <a:t>Center for Equity for English Learners </a:t>
            </a:r>
            <a:r>
              <a:rPr lang="en-US" sz="3200" dirty="0">
                <a:latin typeface="+mn-lt"/>
              </a:rPr>
              <a:t>(</a:t>
            </a:r>
            <a:r>
              <a:rPr lang="en-US" sz="3200" i="1" dirty="0">
                <a:latin typeface="+mn-lt"/>
              </a:rPr>
              <a:t>CEEL</a:t>
            </a:r>
            <a:r>
              <a:rPr lang="en-US" sz="3200" dirty="0">
                <a:latin typeface="+mn-lt"/>
              </a:rPr>
              <a:t>) at Loyola Marymount University (LMU), these methodologies have begun to be implemented in various Los Angeles area schools and classrooms, through the </a:t>
            </a:r>
            <a:r>
              <a:rPr lang="en-US" sz="3200" i="1" dirty="0" err="1">
                <a:latin typeface="+mn-lt"/>
              </a:rPr>
              <a:t>CURes</a:t>
            </a:r>
            <a:r>
              <a:rPr lang="en-US" sz="3200" dirty="0">
                <a:latin typeface="+mn-lt"/>
              </a:rPr>
              <a:t> urban ecology curricula </a:t>
            </a:r>
            <a:r>
              <a:rPr lang="en-US" sz="3200" i="1" dirty="0">
                <a:latin typeface="+mn-lt"/>
              </a:rPr>
              <a:t>Urban </a:t>
            </a:r>
            <a:r>
              <a:rPr lang="en-US" sz="3200" i="1" dirty="0" err="1">
                <a:latin typeface="+mn-lt"/>
              </a:rPr>
              <a:t>EcoLab</a:t>
            </a:r>
            <a:r>
              <a:rPr lang="en-US" sz="3200" dirty="0">
                <a:latin typeface="+mn-lt"/>
              </a:rPr>
              <a:t>. Beyond enriching the understanding of how animals thrive in urban environments, we propose to develop a model that will facilitate the investigation of complex scientific questions through collaboration with citizen science and integration of the </a:t>
            </a:r>
            <a:r>
              <a:rPr lang="en-US" sz="3200" i="1" dirty="0">
                <a:latin typeface="+mn-lt"/>
              </a:rPr>
              <a:t>Urban </a:t>
            </a:r>
            <a:r>
              <a:rPr lang="en-US" sz="3200" i="1" dirty="0" err="1">
                <a:latin typeface="+mn-lt"/>
              </a:rPr>
              <a:t>EcoLab</a:t>
            </a:r>
            <a:r>
              <a:rPr lang="en-US" sz="3200" i="1" dirty="0">
                <a:latin typeface="+mn-lt"/>
              </a:rPr>
              <a:t> </a:t>
            </a:r>
            <a:r>
              <a:rPr lang="en-US" sz="3200" dirty="0">
                <a:latin typeface="+mn-lt"/>
              </a:rPr>
              <a:t>curricula into primary and secondary-level public school curricula. </a:t>
            </a:r>
          </a:p>
        </p:txBody>
      </p:sp>
      <p:sp>
        <p:nvSpPr>
          <p:cNvPr id="106" name="TextBox 105"/>
          <p:cNvSpPr txBox="1"/>
          <p:nvPr/>
        </p:nvSpPr>
        <p:spPr>
          <a:xfrm>
            <a:off x="30302836" y="6667500"/>
            <a:ext cx="12607288" cy="723916"/>
          </a:xfrm>
          <a:prstGeom prst="rect">
            <a:avLst/>
          </a:prstGeom>
          <a:noFill/>
        </p:spPr>
        <p:txBody>
          <a:bodyPr wrap="square">
            <a:spAutoFit/>
          </a:bodyPr>
          <a:lstStyle/>
          <a:p>
            <a:pPr marL="236538" indent="-236538" algn="just">
              <a:lnSpc>
                <a:spcPct val="114000"/>
              </a:lnSpc>
              <a:buFont typeface="Arial"/>
              <a:buChar char="•"/>
            </a:pPr>
            <a:endParaRPr lang="en-US" sz="3600" dirty="0">
              <a:latin typeface="+mj-lt"/>
            </a:endParaRPr>
          </a:p>
        </p:txBody>
      </p:sp>
      <p:sp>
        <p:nvSpPr>
          <p:cNvPr id="107" name="TextBox 106"/>
          <p:cNvSpPr txBox="1"/>
          <p:nvPr/>
        </p:nvSpPr>
        <p:spPr>
          <a:xfrm>
            <a:off x="30358082" y="17602200"/>
            <a:ext cx="13152118" cy="723916"/>
          </a:xfrm>
          <a:prstGeom prst="rect">
            <a:avLst/>
          </a:prstGeom>
          <a:noFill/>
        </p:spPr>
        <p:txBody>
          <a:bodyPr wrap="square">
            <a:spAutoFit/>
          </a:bodyPr>
          <a:lstStyle/>
          <a:p>
            <a:pPr marL="236538" indent="-236538" algn="just">
              <a:lnSpc>
                <a:spcPct val="114000"/>
              </a:lnSpc>
              <a:buFont typeface="Arial"/>
              <a:buChar char="•"/>
            </a:pPr>
            <a:endParaRPr lang="en-US" sz="3600" dirty="0">
              <a:latin typeface="+mj-lt"/>
            </a:endParaRPr>
          </a:p>
        </p:txBody>
      </p:sp>
      <p:sp>
        <p:nvSpPr>
          <p:cNvPr id="44" name="Rectangle 17"/>
          <p:cNvSpPr>
            <a:spLocks noChangeArrowheads="1"/>
          </p:cNvSpPr>
          <p:nvPr/>
        </p:nvSpPr>
        <p:spPr bwMode="auto">
          <a:xfrm>
            <a:off x="1504949" y="5483404"/>
            <a:ext cx="11620500" cy="967665"/>
          </a:xfrm>
          <a:prstGeom prst="roundRect">
            <a:avLst/>
          </a:prstGeom>
          <a:solidFill>
            <a:srgbClr val="349C40">
              <a:alpha val="70000"/>
            </a:srgbClr>
          </a:solidFill>
          <a:ln w="9525">
            <a:solidFill>
              <a:schemeClr val="tx1"/>
            </a:solidFill>
            <a:miter lim="800000"/>
            <a:headEnd/>
            <a:tailEnd/>
          </a:ln>
        </p:spPr>
        <p:txBody>
          <a:bodyPr wrap="none" lIns="171450" tIns="85725" rIns="171450" bIns="85725" anchor="ctr"/>
          <a:lstStyle/>
          <a:p>
            <a:pPr algn="ctr" defTabSz="4703763">
              <a:defRPr/>
            </a:pPr>
            <a:r>
              <a:rPr lang="en-US" sz="5400" b="1" dirty="0">
                <a:solidFill>
                  <a:schemeClr val="bg1"/>
                </a:solidFill>
                <a:effectLst>
                  <a:outerShdw blurRad="38100" dist="38100" dir="2700000" algn="tl">
                    <a:srgbClr val="000000">
                      <a:alpha val="43137"/>
                    </a:srgbClr>
                  </a:outerShdw>
                </a:effectLst>
                <a:latin typeface="+mj-lt"/>
              </a:rPr>
              <a:t>Abstract</a:t>
            </a:r>
          </a:p>
        </p:txBody>
      </p:sp>
      <p:pic>
        <p:nvPicPr>
          <p:cNvPr id="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48400" y="479429"/>
            <a:ext cx="6019800" cy="2314893"/>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26" name="Picture 2" descr="No automatic alt text available."/>
          <p:cNvPicPr>
            <a:picLocks noChangeAspect="1" noChangeArrowheads="1"/>
          </p:cNvPicPr>
          <p:nvPr/>
        </p:nvPicPr>
        <p:blipFill rotWithShape="1">
          <a:blip r:embed="rId4">
            <a:extLst>
              <a:ext uri="{28A0092B-C50C-407E-A947-70E740481C1C}">
                <a14:useLocalDpi xmlns:a14="http://schemas.microsoft.com/office/drawing/2010/main" val="0"/>
              </a:ext>
            </a:extLst>
          </a:blip>
          <a:srcRect l="6316" r="2908"/>
          <a:stretch/>
        </p:blipFill>
        <p:spPr bwMode="auto">
          <a:xfrm>
            <a:off x="899160" y="881656"/>
            <a:ext cx="3321617" cy="336601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17"/>
          <p:cNvSpPr>
            <a:spLocks noChangeArrowheads="1"/>
          </p:cNvSpPr>
          <p:nvPr/>
        </p:nvSpPr>
        <p:spPr bwMode="auto">
          <a:xfrm>
            <a:off x="44839888" y="29650825"/>
            <a:ext cx="11620500" cy="967665"/>
          </a:xfrm>
          <a:prstGeom prst="roundRect">
            <a:avLst/>
          </a:prstGeom>
          <a:solidFill>
            <a:srgbClr val="349C40">
              <a:alpha val="70000"/>
            </a:srgbClr>
          </a:solidFill>
          <a:ln w="9525">
            <a:solidFill>
              <a:schemeClr val="tx1"/>
            </a:solidFill>
            <a:miter lim="800000"/>
            <a:headEnd/>
            <a:tailEnd/>
          </a:ln>
        </p:spPr>
        <p:txBody>
          <a:bodyPr wrap="none" lIns="171450" tIns="85725" rIns="171450" bIns="85725" anchor="ctr"/>
          <a:lstStyle/>
          <a:p>
            <a:pPr algn="ctr" defTabSz="4703763">
              <a:defRPr/>
            </a:pPr>
            <a:r>
              <a:rPr lang="en-US" sz="5400" b="1" dirty="0">
                <a:solidFill>
                  <a:schemeClr val="bg1"/>
                </a:solidFill>
                <a:effectLst>
                  <a:outerShdw blurRad="38100" dist="38100" dir="2700000" algn="tl">
                    <a:srgbClr val="000000">
                      <a:alpha val="43137"/>
                    </a:srgbClr>
                  </a:outerShdw>
                </a:effectLst>
                <a:latin typeface="+mj-lt"/>
              </a:rPr>
              <a:t>Literature Cited</a:t>
            </a:r>
          </a:p>
        </p:txBody>
      </p:sp>
      <p:grpSp>
        <p:nvGrpSpPr>
          <p:cNvPr id="6" name="Group 5"/>
          <p:cNvGrpSpPr/>
          <p:nvPr/>
        </p:nvGrpSpPr>
        <p:grpSpPr>
          <a:xfrm>
            <a:off x="39723061" y="943816"/>
            <a:ext cx="3329939" cy="3350148"/>
            <a:chOff x="39898320" y="710228"/>
            <a:chExt cx="3611880" cy="3583373"/>
          </a:xfrm>
        </p:grpSpPr>
        <p:sp>
          <p:nvSpPr>
            <p:cNvPr id="2" name="Rectangle 1"/>
            <p:cNvSpPr/>
            <p:nvPr/>
          </p:nvSpPr>
          <p:spPr>
            <a:xfrm>
              <a:off x="39898320" y="710228"/>
              <a:ext cx="3611880" cy="353744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lIns="91418" tIns="45704" rIns="91418" bIns="45704" rtlCol="0" anchor="ctr"/>
            <a:lstStyle/>
            <a:p>
              <a:pPr algn="ctr"/>
              <a:endParaRPr lang="en-US" sz="3600" dirty="0">
                <a:effectLst>
                  <a:outerShdw blurRad="38100" dist="38100" dir="2700000" algn="tl">
                    <a:srgbClr val="000000">
                      <a:alpha val="43137"/>
                    </a:srgbClr>
                  </a:outerShdw>
                </a:effectLst>
              </a:endParaRPr>
            </a:p>
          </p:txBody>
        </p:sp>
        <p:pic>
          <p:nvPicPr>
            <p:cNvPr id="70" name="Picture 69" descr="LMU Seal 3.png"/>
            <p:cNvPicPr>
              <a:picLocks noChangeAspect="1"/>
            </p:cNvPicPr>
            <p:nvPr/>
          </p:nvPicPr>
          <p:blipFill>
            <a:blip r:embed="rId5"/>
            <a:stretch>
              <a:fillRect/>
            </a:stretch>
          </p:blipFill>
          <p:spPr>
            <a:xfrm>
              <a:off x="39919664" y="790309"/>
              <a:ext cx="3503292" cy="3503292"/>
            </a:xfrm>
            <a:prstGeom prst="rect">
              <a:avLst/>
            </a:prstGeom>
            <a:ln>
              <a:noFill/>
            </a:ln>
            <a:effectLst>
              <a:outerShdw blurRad="292100" dist="139700" dir="2700000" algn="tl" rotWithShape="0">
                <a:srgbClr val="333333">
                  <a:alpha val="65000"/>
                </a:srgbClr>
              </a:outerShdw>
            </a:effectLst>
          </p:spPr>
        </p:pic>
      </p:grpSp>
      <p:pic>
        <p:nvPicPr>
          <p:cNvPr id="5" name="Picture 2" descr="Image result for lmu bellarmine logo"/>
          <p:cNvPicPr>
            <a:picLocks noChangeAspect="1" noChangeArrowheads="1"/>
          </p:cNvPicPr>
          <p:nvPr/>
        </p:nvPicPr>
        <p:blipFill rotWithShape="1">
          <a:blip r:embed="rId6">
            <a:extLst>
              <a:ext uri="{28A0092B-C50C-407E-A947-70E740481C1C}">
                <a14:useLocalDpi xmlns:a14="http://schemas.microsoft.com/office/drawing/2010/main" val="0"/>
              </a:ext>
            </a:extLst>
          </a:blip>
          <a:srcRect l="14570" t="36203" r="14572" b="32858"/>
          <a:stretch/>
        </p:blipFill>
        <p:spPr bwMode="auto">
          <a:xfrm>
            <a:off x="44432221" y="3219604"/>
            <a:ext cx="5332689" cy="23285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7"/>
          <a:srcRect l="17660" t="53691" r="15312" b="652"/>
          <a:stretch/>
        </p:blipFill>
        <p:spPr>
          <a:xfrm>
            <a:off x="1154810" y="27681734"/>
            <a:ext cx="5802365" cy="3952347"/>
          </a:xfrm>
          <a:prstGeom prst="rect">
            <a:avLst/>
          </a:prstGeom>
        </p:spPr>
      </p:pic>
      <p:pic>
        <p:nvPicPr>
          <p:cNvPr id="1028" name="Picture 4" descr="Image result for first nature hummingbird feed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30086" y="22013731"/>
            <a:ext cx="5174611" cy="51746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10244793" y="19637897"/>
            <a:ext cx="7730193" cy="400110"/>
          </a:xfrm>
          <a:prstGeom prst="rect">
            <a:avLst/>
          </a:prstGeom>
        </p:spPr>
        <p:txBody>
          <a:bodyPr wrap="none">
            <a:spAutoFit/>
          </a:bodyPr>
          <a:lstStyle/>
          <a:p>
            <a:r>
              <a:rPr lang="en-US" sz="2000" dirty="0"/>
              <a:t>http://www.petworldshop.com/pictures/</a:t>
            </a:r>
            <a:r>
              <a:rPr lang="en-US" sz="1400" dirty="0"/>
              <a:t>first-nature-hummingbird-feeder-starter-kit</a:t>
            </a:r>
            <a:r>
              <a:rPr lang="en-US" sz="2000" dirty="0"/>
              <a:t>.jpg</a:t>
            </a:r>
          </a:p>
        </p:txBody>
      </p:sp>
      <p:sp>
        <p:nvSpPr>
          <p:cNvPr id="11" name="TextBox 10"/>
          <p:cNvSpPr txBox="1"/>
          <p:nvPr/>
        </p:nvSpPr>
        <p:spPr>
          <a:xfrm>
            <a:off x="22791772" y="26649034"/>
            <a:ext cx="5653687" cy="523220"/>
          </a:xfrm>
          <a:prstGeom prst="rect">
            <a:avLst/>
          </a:prstGeom>
          <a:noFill/>
        </p:spPr>
        <p:txBody>
          <a:bodyPr wrap="square" rtlCol="0">
            <a:spAutoFit/>
          </a:bodyPr>
          <a:lstStyle/>
          <a:p>
            <a:pPr algn="ctr"/>
            <a:r>
              <a:rPr lang="en-US" sz="2800" dirty="0">
                <a:latin typeface="+mn-lt"/>
              </a:rPr>
              <a:t>Hummingbird feeder</a:t>
            </a:r>
          </a:p>
        </p:txBody>
      </p:sp>
      <p:sp>
        <p:nvSpPr>
          <p:cNvPr id="13" name="TextBox 12"/>
          <p:cNvSpPr txBox="1"/>
          <p:nvPr/>
        </p:nvSpPr>
        <p:spPr>
          <a:xfrm>
            <a:off x="15716278" y="21620999"/>
            <a:ext cx="7313808" cy="6740307"/>
          </a:xfrm>
          <a:prstGeom prst="rect">
            <a:avLst/>
          </a:prstGeom>
          <a:noFill/>
        </p:spPr>
        <p:txBody>
          <a:bodyPr wrap="square" rtlCol="0">
            <a:spAutoFit/>
          </a:bodyPr>
          <a:lstStyle/>
          <a:p>
            <a:r>
              <a:rPr lang="en-US" sz="3600" b="1" dirty="0">
                <a:latin typeface="+mj-lt"/>
              </a:rPr>
              <a:t>Feeders</a:t>
            </a:r>
          </a:p>
          <a:p>
            <a:pPr marL="571500" indent="-571500">
              <a:buFont typeface="Arial" panose="020B0604020202020204" pitchFamily="34" charset="0"/>
              <a:buChar char="•"/>
            </a:pPr>
            <a:r>
              <a:rPr lang="en-US" sz="3600" dirty="0">
                <a:latin typeface="+mj-lt"/>
              </a:rPr>
              <a:t>Mix 1:3 parts sugar and warm water to fill the feeder and replace every few days.</a:t>
            </a:r>
          </a:p>
          <a:p>
            <a:endParaRPr lang="en-US" sz="3600" dirty="0">
              <a:latin typeface="+mj-lt"/>
            </a:endParaRPr>
          </a:p>
          <a:p>
            <a:r>
              <a:rPr lang="en-US" sz="3600" b="1" dirty="0">
                <a:latin typeface="+mj-lt"/>
              </a:rPr>
              <a:t>Remote monitoring</a:t>
            </a:r>
          </a:p>
          <a:p>
            <a:pPr marL="571500" indent="-571500">
              <a:buFont typeface="Arial" panose="020B0604020202020204" pitchFamily="34" charset="0"/>
              <a:buChar char="•"/>
            </a:pPr>
            <a:r>
              <a:rPr lang="en-US" sz="3600" dirty="0">
                <a:latin typeface="+mj-lt"/>
              </a:rPr>
              <a:t>IP cameras, thermal imaging, and temperature data loggers are deployed at feeders and nests on LMU campus.</a:t>
            </a:r>
          </a:p>
          <a:p>
            <a:endParaRPr lang="en-US" sz="3600" dirty="0">
              <a:latin typeface="+mj-lt"/>
            </a:endParaRPr>
          </a:p>
          <a:p>
            <a:r>
              <a:rPr lang="en-US" sz="3600" b="1" dirty="0">
                <a:latin typeface="+mj-lt"/>
              </a:rPr>
              <a:t>Working with teachers</a:t>
            </a:r>
          </a:p>
        </p:txBody>
      </p:sp>
      <p:sp>
        <p:nvSpPr>
          <p:cNvPr id="14" name="TextBox 13"/>
          <p:cNvSpPr txBox="1"/>
          <p:nvPr/>
        </p:nvSpPr>
        <p:spPr>
          <a:xfrm>
            <a:off x="15701390" y="28229971"/>
            <a:ext cx="12488419"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mj-lt"/>
              </a:rPr>
              <a:t>The involvement of local L.A. schools with the </a:t>
            </a:r>
            <a:r>
              <a:rPr lang="en-US" sz="3600" i="1" dirty="0" err="1">
                <a:latin typeface="+mj-lt"/>
              </a:rPr>
              <a:t>CURes</a:t>
            </a:r>
            <a:r>
              <a:rPr lang="en-US" sz="3600" i="1" dirty="0">
                <a:latin typeface="+mj-lt"/>
              </a:rPr>
              <a:t> Lab </a:t>
            </a:r>
            <a:r>
              <a:rPr lang="en-US" sz="3600" dirty="0">
                <a:latin typeface="+mj-lt"/>
              </a:rPr>
              <a:t>is facilitated by </a:t>
            </a:r>
            <a:r>
              <a:rPr lang="en-US" sz="3600" i="1" dirty="0">
                <a:latin typeface="+mj-lt"/>
              </a:rPr>
              <a:t>CEEL, </a:t>
            </a:r>
            <a:r>
              <a:rPr lang="en-US" sz="3600" i="1" dirty="0" err="1">
                <a:latin typeface="+mj-lt"/>
              </a:rPr>
              <a:t>CURes</a:t>
            </a:r>
            <a:r>
              <a:rPr lang="en-US" sz="3600" i="1" dirty="0">
                <a:latin typeface="+mj-lt"/>
              </a:rPr>
              <a:t> Urban Ecolab</a:t>
            </a:r>
            <a:r>
              <a:rPr lang="en-US" sz="3600" dirty="0">
                <a:latin typeface="+mj-lt"/>
              </a:rPr>
              <a:t> teacher workshops, and the annual </a:t>
            </a:r>
            <a:r>
              <a:rPr lang="en-US" sz="3600" i="1" dirty="0" err="1">
                <a:latin typeface="+mj-lt"/>
              </a:rPr>
              <a:t>CURes</a:t>
            </a:r>
            <a:r>
              <a:rPr lang="en-US" sz="3600" i="1" dirty="0">
                <a:latin typeface="+mj-lt"/>
              </a:rPr>
              <a:t> Teacher Summer Institute</a:t>
            </a:r>
            <a:r>
              <a:rPr lang="en-US" sz="3600" dirty="0">
                <a:latin typeface="+mj-lt"/>
              </a:rPr>
              <a:t>.</a:t>
            </a:r>
          </a:p>
          <a:p>
            <a:pPr marL="571500" indent="-571500">
              <a:buFont typeface="Arial" panose="020B0604020202020204" pitchFamily="34" charset="0"/>
              <a:buChar char="•"/>
            </a:pPr>
            <a:r>
              <a:rPr lang="en-US" sz="3600" dirty="0">
                <a:latin typeface="+mj-lt"/>
              </a:rPr>
              <a:t>Teachers are provided with equipment (hummingbird feeders) and comprehensive urban ecology curricula, including an entire </a:t>
            </a:r>
            <a:r>
              <a:rPr lang="en-US" sz="3600" i="1" dirty="0">
                <a:latin typeface="+mj-lt"/>
              </a:rPr>
              <a:t>Curriculum Unit on Hummingbirds</a:t>
            </a:r>
            <a:r>
              <a:rPr lang="en-US" sz="3600" dirty="0">
                <a:latin typeface="+mj-lt"/>
              </a:rPr>
              <a:t> that can be integrated into their school’s science curricula. </a:t>
            </a:r>
          </a:p>
        </p:txBody>
      </p:sp>
      <p:sp>
        <p:nvSpPr>
          <p:cNvPr id="16" name="Rectangle 15"/>
          <p:cNvSpPr/>
          <p:nvPr/>
        </p:nvSpPr>
        <p:spPr>
          <a:xfrm>
            <a:off x="30358082" y="6820109"/>
            <a:ext cx="12281396" cy="5632311"/>
          </a:xfrm>
          <a:prstGeom prst="rect">
            <a:avLst/>
          </a:prstGeom>
        </p:spPr>
        <p:txBody>
          <a:bodyPr wrap="square">
            <a:spAutoFit/>
          </a:bodyPr>
          <a:lstStyle/>
          <a:p>
            <a:pPr marL="571500" indent="-571500">
              <a:buFont typeface="Arial" panose="020B0604020202020204" pitchFamily="34" charset="0"/>
              <a:buChar char="•"/>
            </a:pPr>
            <a:r>
              <a:rPr lang="en-US" sz="3600" dirty="0">
                <a:latin typeface="+mj-lt"/>
              </a:rPr>
              <a:t>The Ellen Ochoa Learning Center in Cudahy, California, grades 4-8, has implemented the study of hummingbirds into their science curricula.</a:t>
            </a:r>
          </a:p>
          <a:p>
            <a:pPr marL="571500" indent="-571500">
              <a:buFont typeface="Arial" panose="020B0604020202020204" pitchFamily="34" charset="0"/>
              <a:buChar char="•"/>
            </a:pPr>
            <a:r>
              <a:rPr lang="en-US" sz="3600" dirty="0">
                <a:latin typeface="+mj-lt"/>
              </a:rPr>
              <a:t>In December of 2016, members of the </a:t>
            </a:r>
            <a:r>
              <a:rPr lang="en-US" sz="3600" i="1" dirty="0" err="1">
                <a:latin typeface="+mj-lt"/>
              </a:rPr>
              <a:t>CURes</a:t>
            </a:r>
            <a:r>
              <a:rPr lang="en-US" sz="3600" dirty="0">
                <a:latin typeface="+mj-lt"/>
              </a:rPr>
              <a:t> staff and undergraduate research students visited Ellen Ochoa to share ongoing hummingbird research, answer questions, and hear PSAs the student groups had prepared.</a:t>
            </a:r>
          </a:p>
          <a:p>
            <a:pPr marL="571500" indent="-571500">
              <a:buFont typeface="Arial" panose="020B0604020202020204" pitchFamily="34" charset="0"/>
              <a:buChar char="•"/>
            </a:pPr>
            <a:r>
              <a:rPr lang="en-US" sz="3600" dirty="0">
                <a:latin typeface="+mj-lt"/>
              </a:rPr>
              <a:t>Students have developed an enthusiastic fascination about local hummingbirds in their communities.</a:t>
            </a:r>
          </a:p>
          <a:p>
            <a:pPr marL="571500" indent="-571500">
              <a:buFont typeface="Arial" panose="020B0604020202020204" pitchFamily="34" charset="0"/>
              <a:buChar char="•"/>
            </a:pPr>
            <a:endParaRPr lang="en-US" sz="3600" dirty="0">
              <a:latin typeface="+mj-lt"/>
            </a:endParaRPr>
          </a:p>
        </p:txBody>
      </p:sp>
      <p:sp>
        <p:nvSpPr>
          <p:cNvPr id="20" name="TextBox 19"/>
          <p:cNvSpPr txBox="1"/>
          <p:nvPr/>
        </p:nvSpPr>
        <p:spPr>
          <a:xfrm>
            <a:off x="30358082" y="18611254"/>
            <a:ext cx="12085318" cy="8402300"/>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mj-lt"/>
              </a:rPr>
              <a:t>The PSAs show student engagement and understanding of important concepts linking hummingbird population decreases due to environmental and human-caused factors. </a:t>
            </a:r>
          </a:p>
          <a:p>
            <a:pPr marL="571500" indent="-571500">
              <a:buFont typeface="Arial" panose="020B0604020202020204" pitchFamily="34" charset="0"/>
              <a:buChar char="•"/>
            </a:pPr>
            <a:r>
              <a:rPr lang="en-US" sz="3600" dirty="0">
                <a:latin typeface="+mj-lt"/>
              </a:rPr>
              <a:t>They understand that factors such as urbanization, coastal expansion of cities, use of pesticides, and destruction of habitat can have a detrimental impact on bird species like hummingbirds. </a:t>
            </a:r>
          </a:p>
          <a:p>
            <a:pPr marL="571500" indent="-571500">
              <a:buFont typeface="Arial" panose="020B0604020202020204" pitchFamily="34" charset="0"/>
              <a:buChar char="•"/>
            </a:pPr>
            <a:r>
              <a:rPr lang="en-US" sz="3600" dirty="0">
                <a:latin typeface="+mj-lt"/>
              </a:rPr>
              <a:t>Students approached their research questions like scientists and were inspired by the </a:t>
            </a:r>
            <a:r>
              <a:rPr lang="en-US" sz="3600" i="1" dirty="0" err="1">
                <a:latin typeface="+mj-lt"/>
              </a:rPr>
              <a:t>CURes</a:t>
            </a:r>
            <a:r>
              <a:rPr lang="en-US" sz="3600" i="1" dirty="0">
                <a:latin typeface="+mj-lt"/>
              </a:rPr>
              <a:t> Lab </a:t>
            </a:r>
            <a:r>
              <a:rPr lang="en-US" sz="3600" dirty="0">
                <a:latin typeface="+mj-lt"/>
              </a:rPr>
              <a:t>research on the same subject.</a:t>
            </a:r>
          </a:p>
          <a:p>
            <a:pPr marL="571500" indent="-571500">
              <a:buFont typeface="Arial" panose="020B0604020202020204" pitchFamily="34" charset="0"/>
              <a:buChar char="•"/>
            </a:pPr>
            <a:r>
              <a:rPr lang="en-US" sz="3600" i="1" dirty="0" err="1">
                <a:latin typeface="+mj-lt"/>
              </a:rPr>
              <a:t>CURes</a:t>
            </a:r>
            <a:r>
              <a:rPr lang="en-US" sz="3600" dirty="0">
                <a:latin typeface="+mj-lt"/>
              </a:rPr>
              <a:t> continues to recruit teachers to put hummingbird curriculum into more classrooms</a:t>
            </a:r>
          </a:p>
          <a:p>
            <a:pPr marL="571500" indent="-571500">
              <a:buFont typeface="Arial" panose="020B0604020202020204" pitchFamily="34" charset="0"/>
              <a:buChar char="•"/>
            </a:pPr>
            <a:r>
              <a:rPr lang="en-US" sz="3600" dirty="0">
                <a:latin typeface="+mj-lt"/>
              </a:rPr>
              <a:t>We will update </a:t>
            </a:r>
            <a:r>
              <a:rPr lang="en-US" sz="3600" i="1" dirty="0">
                <a:latin typeface="+mj-lt"/>
              </a:rPr>
              <a:t>Urban </a:t>
            </a:r>
            <a:r>
              <a:rPr lang="en-US" sz="3600" i="1" dirty="0" err="1">
                <a:latin typeface="+mj-lt"/>
              </a:rPr>
              <a:t>EcoLab</a:t>
            </a:r>
            <a:r>
              <a:rPr lang="en-US" sz="3600" i="1" dirty="0">
                <a:latin typeface="+mj-lt"/>
              </a:rPr>
              <a:t> </a:t>
            </a:r>
            <a:r>
              <a:rPr lang="en-US" sz="3600" dirty="0">
                <a:latin typeface="+mj-lt"/>
              </a:rPr>
              <a:t>to add thermal imagery in classrooms to study metabolism, thermoregulation, physiology.</a:t>
            </a:r>
          </a:p>
        </p:txBody>
      </p:sp>
      <p:sp>
        <p:nvSpPr>
          <p:cNvPr id="22" name="TextBox 21"/>
          <p:cNvSpPr txBox="1"/>
          <p:nvPr/>
        </p:nvSpPr>
        <p:spPr>
          <a:xfrm>
            <a:off x="45184694" y="11551239"/>
            <a:ext cx="8081011" cy="923330"/>
          </a:xfrm>
          <a:prstGeom prst="rect">
            <a:avLst/>
          </a:prstGeom>
          <a:noFill/>
        </p:spPr>
        <p:txBody>
          <a:bodyPr wrap="square" rtlCol="0">
            <a:spAutoFit/>
          </a:bodyPr>
          <a:lstStyle/>
          <a:p>
            <a:r>
              <a:rPr lang="en-US" sz="5400" dirty="0"/>
              <a:t>[Picture from Ellen Ochoa]</a:t>
            </a:r>
          </a:p>
        </p:txBody>
      </p:sp>
      <p:sp>
        <p:nvSpPr>
          <p:cNvPr id="24" name="TextBox 23"/>
          <p:cNvSpPr txBox="1"/>
          <p:nvPr/>
        </p:nvSpPr>
        <p:spPr>
          <a:xfrm>
            <a:off x="920863" y="31625179"/>
            <a:ext cx="6270258" cy="954107"/>
          </a:xfrm>
          <a:prstGeom prst="rect">
            <a:avLst/>
          </a:prstGeom>
          <a:noFill/>
        </p:spPr>
        <p:txBody>
          <a:bodyPr wrap="square" rtlCol="0">
            <a:spAutoFit/>
          </a:bodyPr>
          <a:lstStyle/>
          <a:p>
            <a:pPr algn="ctr"/>
            <a:r>
              <a:rPr lang="en-US" sz="2800" dirty="0">
                <a:latin typeface="+mj-lt"/>
              </a:rPr>
              <a:t>Male Allen’s Hummingbird feeding at the </a:t>
            </a:r>
            <a:r>
              <a:rPr lang="en-US" sz="2800" i="1" dirty="0" err="1">
                <a:latin typeface="+mj-lt"/>
              </a:rPr>
              <a:t>CURes</a:t>
            </a:r>
            <a:r>
              <a:rPr lang="en-US" sz="2800" dirty="0">
                <a:latin typeface="+mj-lt"/>
              </a:rPr>
              <a:t> feeder.</a:t>
            </a:r>
          </a:p>
        </p:txBody>
      </p:sp>
      <p:sp>
        <p:nvSpPr>
          <p:cNvPr id="25" name="TextBox 24"/>
          <p:cNvSpPr txBox="1"/>
          <p:nvPr/>
        </p:nvSpPr>
        <p:spPr>
          <a:xfrm>
            <a:off x="15792478" y="19153258"/>
            <a:ext cx="5169790" cy="954107"/>
          </a:xfrm>
          <a:prstGeom prst="rect">
            <a:avLst/>
          </a:prstGeom>
          <a:noFill/>
        </p:spPr>
        <p:txBody>
          <a:bodyPr wrap="square" rtlCol="0">
            <a:spAutoFit/>
          </a:bodyPr>
          <a:lstStyle/>
          <a:p>
            <a:pPr algn="ctr"/>
            <a:r>
              <a:rPr lang="en-US" sz="2800" dirty="0">
                <a:latin typeface="+mj-lt"/>
              </a:rPr>
              <a:t>Thermal images of a nesting female hummingbird.</a:t>
            </a:r>
          </a:p>
        </p:txBody>
      </p:sp>
      <p:pic>
        <p:nvPicPr>
          <p:cNvPr id="26" name="Picture 25"/>
          <p:cNvPicPr>
            <a:picLocks noChangeAspect="1"/>
          </p:cNvPicPr>
          <p:nvPr/>
        </p:nvPicPr>
        <p:blipFill rotWithShape="1">
          <a:blip r:embed="rId9"/>
          <a:srcRect t="9463" b="12899"/>
          <a:stretch/>
        </p:blipFill>
        <p:spPr>
          <a:xfrm>
            <a:off x="21776718" y="12691671"/>
            <a:ext cx="6032244" cy="6244484"/>
          </a:xfrm>
          <a:prstGeom prst="rect">
            <a:avLst/>
          </a:prstGeom>
        </p:spPr>
      </p:pic>
      <p:sp>
        <p:nvSpPr>
          <p:cNvPr id="27" name="TextBox 26"/>
          <p:cNvSpPr txBox="1"/>
          <p:nvPr/>
        </p:nvSpPr>
        <p:spPr>
          <a:xfrm>
            <a:off x="21795340" y="19082111"/>
            <a:ext cx="5986399" cy="523220"/>
          </a:xfrm>
          <a:prstGeom prst="rect">
            <a:avLst/>
          </a:prstGeom>
          <a:noFill/>
        </p:spPr>
        <p:txBody>
          <a:bodyPr wrap="square" rtlCol="0">
            <a:spAutoFit/>
          </a:bodyPr>
          <a:lstStyle/>
          <a:p>
            <a:pPr algn="ctr"/>
            <a:r>
              <a:rPr lang="en-US" sz="2800" dirty="0">
                <a:latin typeface="+mj-lt"/>
              </a:rPr>
              <a:t>Allen’s hummingbird chicks.</a:t>
            </a:r>
          </a:p>
        </p:txBody>
      </p:sp>
      <p:sp>
        <p:nvSpPr>
          <p:cNvPr id="46" name="Rectangle 17"/>
          <p:cNvSpPr>
            <a:spLocks noChangeArrowheads="1"/>
          </p:cNvSpPr>
          <p:nvPr/>
        </p:nvSpPr>
        <p:spPr bwMode="auto">
          <a:xfrm>
            <a:off x="1484326" y="16168064"/>
            <a:ext cx="11620500" cy="967665"/>
          </a:xfrm>
          <a:prstGeom prst="roundRect">
            <a:avLst/>
          </a:prstGeom>
          <a:solidFill>
            <a:srgbClr val="349C40">
              <a:alpha val="70000"/>
            </a:srgbClr>
          </a:solidFill>
          <a:ln w="9525">
            <a:solidFill>
              <a:schemeClr val="tx1"/>
            </a:solidFill>
            <a:miter lim="800000"/>
            <a:headEnd/>
            <a:tailEnd/>
          </a:ln>
        </p:spPr>
        <p:txBody>
          <a:bodyPr wrap="none" lIns="171450" tIns="85725" rIns="171450" bIns="85725" anchor="ctr"/>
          <a:lstStyle/>
          <a:p>
            <a:pPr algn="ctr" defTabSz="4703763">
              <a:defRPr/>
            </a:pPr>
            <a:r>
              <a:rPr lang="en-US" sz="5400" b="1" dirty="0">
                <a:solidFill>
                  <a:schemeClr val="bg1"/>
                </a:solidFill>
                <a:effectLst>
                  <a:outerShdw blurRad="38100" dist="38100" dir="2700000" algn="tl">
                    <a:srgbClr val="000000">
                      <a:alpha val="43137"/>
                    </a:srgbClr>
                  </a:outerShdw>
                </a:effectLst>
                <a:latin typeface="+mj-lt"/>
              </a:rPr>
              <a:t>Introduction</a:t>
            </a:r>
          </a:p>
        </p:txBody>
      </p:sp>
      <p:sp>
        <p:nvSpPr>
          <p:cNvPr id="47" name="TextBox 46"/>
          <p:cNvSpPr txBox="1"/>
          <p:nvPr/>
        </p:nvSpPr>
        <p:spPr>
          <a:xfrm>
            <a:off x="1090422" y="17617440"/>
            <a:ext cx="12488419" cy="10064294"/>
          </a:xfrm>
          <a:prstGeom prst="rect">
            <a:avLst/>
          </a:prstGeom>
          <a:noFill/>
        </p:spPr>
        <p:txBody>
          <a:bodyPr wrap="square" rtlCol="0">
            <a:spAutoFit/>
          </a:bodyPr>
          <a:lstStyle/>
          <a:p>
            <a:r>
              <a:rPr lang="en-US" sz="3600" b="1" dirty="0">
                <a:latin typeface="+mj-lt"/>
              </a:rPr>
              <a:t>Inquiry-Based Learning</a:t>
            </a:r>
          </a:p>
          <a:p>
            <a:pPr marL="571500" indent="-571500">
              <a:buFont typeface="Arial" panose="020B0604020202020204" pitchFamily="34" charset="0"/>
              <a:buChar char="•"/>
            </a:pPr>
            <a:r>
              <a:rPr lang="en-US" sz="3600" dirty="0">
                <a:latin typeface="+mj-lt"/>
              </a:rPr>
              <a:t>Model that encourages students to ask complex questions and solve them using a hands-on way, with tools provided by an instructor.</a:t>
            </a:r>
          </a:p>
          <a:p>
            <a:pPr marL="571500" indent="-571500">
              <a:buFont typeface="Arial" panose="020B0604020202020204" pitchFamily="34" charset="0"/>
              <a:buChar char="•"/>
            </a:pPr>
            <a:r>
              <a:rPr lang="en-US" sz="3600" dirty="0">
                <a:latin typeface="+mj-lt"/>
              </a:rPr>
              <a:t>Students will formulate their own questions, make their own hypotheses, and then begin their research and observation.</a:t>
            </a:r>
          </a:p>
          <a:p>
            <a:pPr marL="571500" indent="-571500">
              <a:buFont typeface="Arial" panose="020B0604020202020204" pitchFamily="34" charset="0"/>
              <a:buChar char="•"/>
            </a:pPr>
            <a:r>
              <a:rPr lang="en-US" sz="3600" dirty="0">
                <a:latin typeface="+mj-lt"/>
              </a:rPr>
              <a:t>Inquiry-based learning allows students to not only ‘learn’, but also ‘do’ science.</a:t>
            </a:r>
          </a:p>
          <a:p>
            <a:r>
              <a:rPr lang="en-US" sz="3600" b="1" dirty="0">
                <a:latin typeface="+mj-lt"/>
              </a:rPr>
              <a:t>Hummingbirds as a model for inquiry-based learning</a:t>
            </a:r>
          </a:p>
          <a:p>
            <a:pPr marL="571500" indent="-571500">
              <a:buFont typeface="Arial" panose="020B0604020202020204" pitchFamily="34" charset="0"/>
              <a:buChar char="•"/>
            </a:pPr>
            <a:r>
              <a:rPr lang="en-US" sz="3600" dirty="0">
                <a:latin typeface="+mj-lt"/>
              </a:rPr>
              <a:t>These </a:t>
            </a:r>
            <a:r>
              <a:rPr lang="en-US" sz="3600" dirty="0" err="1">
                <a:latin typeface="+mj-lt"/>
              </a:rPr>
              <a:t>synanthropes</a:t>
            </a:r>
            <a:r>
              <a:rPr lang="en-US" sz="3600" dirty="0">
                <a:latin typeface="+mj-lt"/>
              </a:rPr>
              <a:t> are often overlooked, but on closer inspection, students find them fascinating and begin to formulate all sorts of questions about them. </a:t>
            </a:r>
          </a:p>
          <a:p>
            <a:pPr marL="571500" indent="-571500">
              <a:buFont typeface="Arial" panose="020B0604020202020204" pitchFamily="34" charset="0"/>
              <a:buChar char="•"/>
            </a:pPr>
            <a:r>
              <a:rPr lang="en-US" sz="3600" dirty="0">
                <a:latin typeface="+mj-lt"/>
              </a:rPr>
              <a:t>Hummingbirds are common and easily observable from classrooms and school yards</a:t>
            </a:r>
          </a:p>
          <a:p>
            <a:pPr marL="571500" indent="-571500">
              <a:buFont typeface="Arial" panose="020B0604020202020204" pitchFamily="34" charset="0"/>
              <a:buChar char="•"/>
            </a:pPr>
            <a:r>
              <a:rPr lang="en-US" sz="3600" dirty="0">
                <a:latin typeface="+mj-lt"/>
              </a:rPr>
              <a:t>Integrating field technology, such as thermal cameras and internet protocol (IP) cameras, will allow students to explore the physical and behavioral aspects of hummingbirds in an urban environment.  </a:t>
            </a:r>
          </a:p>
        </p:txBody>
      </p:sp>
      <p:pic>
        <p:nvPicPr>
          <p:cNvPr id="3" name="Picture 2" descr="https://i2.wp.com/lmulivingcity2016.files.wordpress.com/2016/07/img_4866.jpg?w=546&amp;h=&amp;crop&amp;ssl=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302836" y="12035005"/>
            <a:ext cx="5688918" cy="42718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i0.wp.com/lmulivingcity2016.files.wordpress.com/2016/07/img_4900.jpg?w=546&amp;h=&amp;crop&amp;ssl=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61332" y="12035005"/>
            <a:ext cx="5682068" cy="42667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12"/>
          <a:stretch>
            <a:fillRect/>
          </a:stretch>
        </p:blipFill>
        <p:spPr>
          <a:xfrm>
            <a:off x="15798726" y="6810286"/>
            <a:ext cx="6041092" cy="4530819"/>
          </a:xfrm>
          <a:prstGeom prst="rect">
            <a:avLst/>
          </a:prstGeom>
        </p:spPr>
      </p:pic>
      <p:pic>
        <p:nvPicPr>
          <p:cNvPr id="15" name="Picture 14"/>
          <p:cNvPicPr>
            <a:picLocks noChangeAspect="1"/>
          </p:cNvPicPr>
          <p:nvPr/>
        </p:nvPicPr>
        <p:blipFill rotWithShape="1">
          <a:blip r:embed="rId13"/>
          <a:srcRect l="17693" t="4043" r="6483" b="26603"/>
          <a:stretch/>
        </p:blipFill>
        <p:spPr>
          <a:xfrm>
            <a:off x="7795350" y="27681734"/>
            <a:ext cx="5761539" cy="3952347"/>
          </a:xfrm>
          <a:prstGeom prst="rect">
            <a:avLst/>
          </a:prstGeom>
        </p:spPr>
      </p:pic>
      <p:pic>
        <p:nvPicPr>
          <p:cNvPr id="17" name="Picture 4" descr="https://experiment-uploads.s3.amazonaws.com/fCEzGy4JSGa9ew6A7bRH_20170203_082007.jpg"/>
          <p:cNvPicPr>
            <a:picLocks noChangeAspect="1" noChangeArrowheads="1"/>
          </p:cNvPicPr>
          <p:nvPr/>
        </p:nvPicPr>
        <p:blipFill rotWithShape="1">
          <a:blip r:embed="rId14">
            <a:extLst>
              <a:ext uri="{28A0092B-C50C-407E-A947-70E740481C1C}">
                <a14:useLocalDpi xmlns:a14="http://schemas.microsoft.com/office/drawing/2010/main" val="0"/>
              </a:ext>
            </a:extLst>
          </a:blip>
          <a:srcRect l="42677" t="46590" r="29288" b="29019"/>
          <a:stretch/>
        </p:blipFill>
        <p:spPr bwMode="auto">
          <a:xfrm>
            <a:off x="16249312" y="12447154"/>
            <a:ext cx="4148185" cy="28869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xperiment-uploads.s3.amazonaws.com/AwpLO9SGOBUObLjLd3vw_20170201_120654.jpg"/>
          <p:cNvPicPr>
            <a:picLocks noChangeAspect="1" noChangeArrowheads="1"/>
          </p:cNvPicPr>
          <p:nvPr/>
        </p:nvPicPr>
        <p:blipFill rotWithShape="1">
          <a:blip r:embed="rId15">
            <a:extLst>
              <a:ext uri="{28A0092B-C50C-407E-A947-70E740481C1C}">
                <a14:useLocalDpi xmlns:a14="http://schemas.microsoft.com/office/drawing/2010/main" val="0"/>
              </a:ext>
            </a:extLst>
          </a:blip>
          <a:srcRect l="21625" t="24693" r="43045" b="36930"/>
          <a:stretch/>
        </p:blipFill>
        <p:spPr bwMode="auto">
          <a:xfrm>
            <a:off x="16249312" y="15360086"/>
            <a:ext cx="4148185" cy="360471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15"/>
          <p:cNvSpPr txBox="1"/>
          <p:nvPr/>
        </p:nvSpPr>
        <p:spPr>
          <a:xfrm rot="10800000" flipV="1">
            <a:off x="30435233" y="28864070"/>
            <a:ext cx="11931016" cy="2416046"/>
          </a:xfrm>
          <a:prstGeom prst="rect">
            <a:avLst/>
          </a:prstGeom>
          <a:noFill/>
        </p:spPr>
        <p:txBody>
          <a:bodyPr wrap="square" rtlCol="0">
            <a:spAutoFit/>
          </a:bodyPr>
          <a:lstStyle>
            <a:defPPr>
              <a:defRPr lang="en-US"/>
            </a:defPPr>
            <a:lvl1pPr algn="l" rtl="0" fontAlgn="base">
              <a:spcBef>
                <a:spcPct val="0"/>
              </a:spcBef>
              <a:spcAft>
                <a:spcPct val="0"/>
              </a:spcAft>
              <a:defRPr sz="2300" kern="1200">
                <a:solidFill>
                  <a:schemeClr val="tx1"/>
                </a:solidFill>
                <a:latin typeface="Times New Roman" pitchFamily="18" charset="0"/>
                <a:ea typeface="+mn-ea"/>
                <a:cs typeface="Times New Roman" pitchFamily="18" charset="0"/>
              </a:defRPr>
            </a:lvl1pPr>
            <a:lvl2pPr marL="455613" indent="1588" algn="l" rtl="0" fontAlgn="base">
              <a:spcBef>
                <a:spcPct val="0"/>
              </a:spcBef>
              <a:spcAft>
                <a:spcPct val="0"/>
              </a:spcAft>
              <a:defRPr sz="2300" kern="1200">
                <a:solidFill>
                  <a:schemeClr val="tx1"/>
                </a:solidFill>
                <a:latin typeface="Times New Roman" pitchFamily="18" charset="0"/>
                <a:ea typeface="+mn-ea"/>
                <a:cs typeface="Times New Roman" pitchFamily="18" charset="0"/>
              </a:defRPr>
            </a:lvl2pPr>
            <a:lvl3pPr marL="912813" indent="1588" algn="l" rtl="0" fontAlgn="base">
              <a:spcBef>
                <a:spcPct val="0"/>
              </a:spcBef>
              <a:spcAft>
                <a:spcPct val="0"/>
              </a:spcAft>
              <a:defRPr sz="2300" kern="1200">
                <a:solidFill>
                  <a:schemeClr val="tx1"/>
                </a:solidFill>
                <a:latin typeface="Times New Roman" pitchFamily="18" charset="0"/>
                <a:ea typeface="+mn-ea"/>
                <a:cs typeface="Times New Roman" pitchFamily="18" charset="0"/>
              </a:defRPr>
            </a:lvl3pPr>
            <a:lvl4pPr marL="1370013" indent="1588" algn="l" rtl="0" fontAlgn="base">
              <a:spcBef>
                <a:spcPct val="0"/>
              </a:spcBef>
              <a:spcAft>
                <a:spcPct val="0"/>
              </a:spcAft>
              <a:defRPr sz="2300" kern="1200">
                <a:solidFill>
                  <a:schemeClr val="tx1"/>
                </a:solidFill>
                <a:latin typeface="Times New Roman" pitchFamily="18" charset="0"/>
                <a:ea typeface="+mn-ea"/>
                <a:cs typeface="Times New Roman" pitchFamily="18" charset="0"/>
              </a:defRPr>
            </a:lvl4pPr>
            <a:lvl5pPr marL="1827213" indent="1588" algn="l" rtl="0" fontAlgn="base">
              <a:spcBef>
                <a:spcPct val="0"/>
              </a:spcBef>
              <a:spcAft>
                <a:spcPct val="0"/>
              </a:spcAft>
              <a:defRPr sz="23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3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3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3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300" kern="1200">
                <a:solidFill>
                  <a:schemeClr val="tx1"/>
                </a:solidFill>
                <a:latin typeface="Times New Roman" pitchFamily="18" charset="0"/>
                <a:ea typeface="+mn-ea"/>
                <a:cs typeface="Times New Roman" pitchFamily="18" charset="0"/>
              </a:defRPr>
            </a:lvl9pPr>
          </a:lstStyle>
          <a:p>
            <a:pPr algn="ctr"/>
            <a:r>
              <a:rPr lang="en-US" sz="3200" dirty="0">
                <a:latin typeface="+mn-lt"/>
              </a:rPr>
              <a:t>LMU’s Center for Urban Resilience</a:t>
            </a:r>
          </a:p>
          <a:p>
            <a:pPr algn="ctr"/>
            <a:r>
              <a:rPr lang="en-US" sz="3200" dirty="0">
                <a:latin typeface="+mn-lt"/>
              </a:rPr>
              <a:t>LMU’s Center for Equity for English Learners</a:t>
            </a:r>
          </a:p>
          <a:p>
            <a:pPr algn="ctr"/>
            <a:r>
              <a:rPr lang="en-US" sz="3200" dirty="0">
                <a:latin typeface="+mn-lt"/>
              </a:rPr>
              <a:t>Research Students at CURes Animal Behavior Lab</a:t>
            </a:r>
          </a:p>
          <a:p>
            <a:pPr algn="ctr"/>
            <a:r>
              <a:rPr lang="en-US" sz="3200" dirty="0">
                <a:latin typeface="+mn-lt"/>
              </a:rPr>
              <a:t>Students and Teachers at Ellen Ochoa Learning Center</a:t>
            </a:r>
          </a:p>
          <a:p>
            <a:endParaRPr lang="en-US" dirty="0"/>
          </a:p>
        </p:txBody>
      </p:sp>
      <p:sp>
        <p:nvSpPr>
          <p:cNvPr id="12" name="TextBox 11"/>
          <p:cNvSpPr txBox="1"/>
          <p:nvPr/>
        </p:nvSpPr>
        <p:spPr>
          <a:xfrm>
            <a:off x="7795350" y="31635339"/>
            <a:ext cx="5761539" cy="954107"/>
          </a:xfrm>
          <a:prstGeom prst="rect">
            <a:avLst/>
          </a:prstGeom>
          <a:noFill/>
        </p:spPr>
        <p:txBody>
          <a:bodyPr wrap="square" rtlCol="0">
            <a:spAutoFit/>
          </a:bodyPr>
          <a:lstStyle/>
          <a:p>
            <a:pPr algn="ctr"/>
            <a:r>
              <a:rPr lang="en-US" sz="2800" dirty="0">
                <a:latin typeface="+mj-lt"/>
              </a:rPr>
              <a:t>Female Anna’s hummingbird at Bird’s Nest feeder.</a:t>
            </a:r>
          </a:p>
        </p:txBody>
      </p:sp>
      <p:sp>
        <p:nvSpPr>
          <p:cNvPr id="19" name="TextBox 18"/>
          <p:cNvSpPr txBox="1"/>
          <p:nvPr/>
        </p:nvSpPr>
        <p:spPr>
          <a:xfrm>
            <a:off x="15513967" y="11457597"/>
            <a:ext cx="6660233" cy="954107"/>
          </a:xfrm>
          <a:prstGeom prst="rect">
            <a:avLst/>
          </a:prstGeom>
          <a:noFill/>
        </p:spPr>
        <p:txBody>
          <a:bodyPr wrap="square" rtlCol="0">
            <a:spAutoFit/>
          </a:bodyPr>
          <a:lstStyle/>
          <a:p>
            <a:pPr algn="ctr"/>
            <a:r>
              <a:rPr lang="en-US" sz="2800" dirty="0">
                <a:latin typeface="+mj-lt"/>
              </a:rPr>
              <a:t>Students observing the </a:t>
            </a:r>
            <a:r>
              <a:rPr lang="en-US" sz="2800" i="1" dirty="0" err="1">
                <a:latin typeface="+mj-lt"/>
              </a:rPr>
              <a:t>CURes</a:t>
            </a:r>
            <a:r>
              <a:rPr lang="en-US" sz="2800" dirty="0">
                <a:latin typeface="+mj-lt"/>
              </a:rPr>
              <a:t> hummingbird feeder.</a:t>
            </a:r>
          </a:p>
        </p:txBody>
      </p:sp>
      <p:sp>
        <p:nvSpPr>
          <p:cNvPr id="53" name="TextBox 52"/>
          <p:cNvSpPr txBox="1"/>
          <p:nvPr/>
        </p:nvSpPr>
        <p:spPr>
          <a:xfrm>
            <a:off x="30106622" y="16379740"/>
            <a:ext cx="12532856" cy="983855"/>
          </a:xfrm>
          <a:prstGeom prst="rect">
            <a:avLst/>
          </a:prstGeom>
          <a:noFill/>
        </p:spPr>
        <p:txBody>
          <a:bodyPr wrap="square" rtlCol="0">
            <a:spAutoFit/>
          </a:bodyPr>
          <a:lstStyle/>
          <a:p>
            <a:pPr algn="ctr"/>
            <a:r>
              <a:rPr lang="en-US" sz="2800" dirty="0">
                <a:latin typeface="+mj-lt"/>
              </a:rPr>
              <a:t>Two hummingbird posters by students in a precollege summer Environmental Science course at LMU.</a:t>
            </a:r>
          </a:p>
        </p:txBody>
      </p:sp>
      <p:pic>
        <p:nvPicPr>
          <p:cNvPr id="29" name="Picture 28"/>
          <p:cNvPicPr>
            <a:picLocks noChangeAspect="1"/>
          </p:cNvPicPr>
          <p:nvPr/>
        </p:nvPicPr>
        <p:blipFill>
          <a:blip r:embed="rId16"/>
          <a:stretch>
            <a:fillRect/>
          </a:stretch>
        </p:blipFill>
        <p:spPr>
          <a:xfrm>
            <a:off x="22882956" y="6693796"/>
            <a:ext cx="4469466" cy="2258507"/>
          </a:xfrm>
          <a:prstGeom prst="rect">
            <a:avLst/>
          </a:prstGeom>
        </p:spPr>
      </p:pic>
      <p:pic>
        <p:nvPicPr>
          <p:cNvPr id="33" name="Picture 32"/>
          <p:cNvPicPr>
            <a:picLocks noChangeAspect="1"/>
          </p:cNvPicPr>
          <p:nvPr/>
        </p:nvPicPr>
        <p:blipFill rotWithShape="1">
          <a:blip r:embed="rId17"/>
          <a:srcRect b="11539"/>
          <a:stretch/>
        </p:blipFill>
        <p:spPr>
          <a:xfrm>
            <a:off x="22906617" y="8965491"/>
            <a:ext cx="4445805" cy="2429067"/>
          </a:xfrm>
          <a:prstGeom prst="rect">
            <a:avLst/>
          </a:prstGeom>
        </p:spPr>
      </p:pic>
      <p:sp>
        <p:nvSpPr>
          <p:cNvPr id="34" name="TextBox 33"/>
          <p:cNvSpPr txBox="1"/>
          <p:nvPr/>
        </p:nvSpPr>
        <p:spPr>
          <a:xfrm>
            <a:off x="22791772" y="11457597"/>
            <a:ext cx="5017190" cy="523220"/>
          </a:xfrm>
          <a:prstGeom prst="rect">
            <a:avLst/>
          </a:prstGeom>
          <a:noFill/>
        </p:spPr>
        <p:txBody>
          <a:bodyPr wrap="square" rtlCol="0">
            <a:spAutoFit/>
          </a:bodyPr>
          <a:lstStyle/>
          <a:p>
            <a:pPr algn="ctr"/>
            <a:r>
              <a:rPr lang="en-US" sz="2800" dirty="0">
                <a:latin typeface="+mj-lt"/>
              </a:rPr>
              <a:t>Cameras at feeders.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DA9F9">
            <a:alpha val="18000"/>
          </a:srgbClr>
        </a:solidFill>
        <a:ln>
          <a:noFill/>
        </a:ln>
      </a:spPr>
      <a:bodyPr lIns="91418" tIns="45704" rIns="91418" bIns="45704" anchor="ctr"/>
      <a:lstStyle>
        <a:defPPr algn="ctr">
          <a:defRPr sz="3600">
            <a:effectLst>
              <a:outerShdw blurRad="38100" dist="38100" dir="2700000" algn="tl">
                <a:srgbClr val="000000">
                  <a:alpha val="43137"/>
                </a:srgbClr>
              </a:outerShdw>
            </a:effectLst>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13982</TotalTime>
  <Words>744</Words>
  <Application>Microsoft Office PowerPoint</Application>
  <PresentationFormat>Custom</PresentationFormat>
  <Paragraphs>50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Times New Roman</vt:lpstr>
      <vt:lpstr>Office Theme</vt:lpstr>
      <vt:lpstr>INTEGRATION OF HUMMINGBIRD RESEARCH INTO PUBLIC SCHOOL SCIENCE Kaitlyn Yee, Melissa Morado; E. Eberts, Dr. P. Auger, Dr. M. Romolini, Dr. E. Strauss Center For Urban Resilience | Loyola Marymount University | Spring 2017</vt:lpstr>
    </vt:vector>
  </TitlesOfParts>
  <Company>Joseph Statwick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Reforestation with Native Tree Species in the Lowland Tropical Rainforests of Costa Rica Violeta Ruiz, Joseph Statwick Occidental College Faculty Mentors: Beth Braker, Victor Carmona; Occidental College</dc:title>
  <dc:creator>Christie</dc:creator>
  <cp:lastModifiedBy>mcurley</cp:lastModifiedBy>
  <cp:revision>714</cp:revision>
  <dcterms:created xsi:type="dcterms:W3CDTF">2009-03-05T19:15:11Z</dcterms:created>
  <dcterms:modified xsi:type="dcterms:W3CDTF">2018-01-30T19:42:26Z</dcterms:modified>
</cp:coreProperties>
</file>